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308" r:id="rId2"/>
    <p:sldId id="311" r:id="rId3"/>
    <p:sldId id="304" r:id="rId4"/>
    <p:sldId id="312" r:id="rId5"/>
    <p:sldId id="310" r:id="rId6"/>
    <p:sldId id="309" r:id="rId7"/>
    <p:sldId id="268" r:id="rId8"/>
    <p:sldId id="264" r:id="rId9"/>
    <p:sldId id="270" r:id="rId10"/>
    <p:sldId id="274" r:id="rId11"/>
    <p:sldId id="275" r:id="rId12"/>
    <p:sldId id="271" r:id="rId13"/>
    <p:sldId id="272" r:id="rId14"/>
    <p:sldId id="273" r:id="rId15"/>
    <p:sldId id="276" r:id="rId16"/>
    <p:sldId id="294" r:id="rId17"/>
    <p:sldId id="295" r:id="rId18"/>
    <p:sldId id="26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269" r:id="rId28"/>
    <p:sldId id="277" r:id="rId29"/>
    <p:sldId id="278" r:id="rId30"/>
    <p:sldId id="279" r:id="rId31"/>
    <p:sldId id="280" r:id="rId32"/>
    <p:sldId id="281" r:id="rId33"/>
    <p:sldId id="314" r:id="rId34"/>
    <p:sldId id="315" r:id="rId35"/>
    <p:sldId id="313" r:id="rId3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6F00"/>
    <a:srgbClr val="D2AA00"/>
    <a:srgbClr val="E66300"/>
    <a:srgbClr val="D2C8FE"/>
    <a:srgbClr val="EAC466"/>
    <a:srgbClr val="FFFFFF"/>
    <a:srgbClr val="FEFEFE"/>
    <a:srgbClr val="898989"/>
    <a:srgbClr val="B90F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108" d="100"/>
          <a:sy n="108" d="100"/>
        </p:scale>
        <p:origin x="678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59" d="100"/>
          <a:sy n="59" d="100"/>
        </p:scale>
        <p:origin x="2995" y="67"/>
      </p:cViewPr>
      <p:guideLst/>
    </p:cSldViewPr>
  </p:notesViewPr>
  <p:gridSpacing cx="360000" cy="360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awaiian\Desktop\breed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awaiian\Desktop\breed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awaiian\Desktop\&#26032;&#24314;%20Microsoft%20Excel%20&#24037;&#20316;&#34920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Accuracy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train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breed!$B$2:$B$31</c:f>
              <c:numCache>
                <c:formatCode>General</c:formatCode>
                <c:ptCount val="30"/>
                <c:pt idx="0">
                  <c:v>0.57097911834716797</c:v>
                </c:pt>
                <c:pt idx="1">
                  <c:v>0.63762146234512296</c:v>
                </c:pt>
                <c:pt idx="2">
                  <c:v>0.65940231084823597</c:v>
                </c:pt>
                <c:pt idx="3">
                  <c:v>0.67320215702056796</c:v>
                </c:pt>
                <c:pt idx="4">
                  <c:v>0.68254375457763605</c:v>
                </c:pt>
                <c:pt idx="5">
                  <c:v>0.68960154056548995</c:v>
                </c:pt>
                <c:pt idx="6">
                  <c:v>0.69362246990203802</c:v>
                </c:pt>
                <c:pt idx="7">
                  <c:v>0.69974488019943204</c:v>
                </c:pt>
                <c:pt idx="8">
                  <c:v>0.703607857227325</c:v>
                </c:pt>
                <c:pt idx="9">
                  <c:v>0.70655977725982599</c:v>
                </c:pt>
                <c:pt idx="10">
                  <c:v>0.70779883861541704</c:v>
                </c:pt>
                <c:pt idx="11">
                  <c:v>0.71184402704238803</c:v>
                </c:pt>
                <c:pt idx="12">
                  <c:v>0.71362972259521396</c:v>
                </c:pt>
                <c:pt idx="13">
                  <c:v>0.71525752544402998</c:v>
                </c:pt>
                <c:pt idx="14">
                  <c:v>0.71571916341781605</c:v>
                </c:pt>
                <c:pt idx="15">
                  <c:v>0.718428075313568</c:v>
                </c:pt>
                <c:pt idx="16">
                  <c:v>0.72148931026458696</c:v>
                </c:pt>
                <c:pt idx="17">
                  <c:v>0.72299563884735096</c:v>
                </c:pt>
                <c:pt idx="18">
                  <c:v>0.72340863943099898</c:v>
                </c:pt>
                <c:pt idx="19">
                  <c:v>0.72634840011596602</c:v>
                </c:pt>
                <c:pt idx="20">
                  <c:v>0.72688287496566695</c:v>
                </c:pt>
                <c:pt idx="21">
                  <c:v>0.72521865367889404</c:v>
                </c:pt>
                <c:pt idx="22">
                  <c:v>0.72753888368606501</c:v>
                </c:pt>
                <c:pt idx="23">
                  <c:v>0.73075801134109497</c:v>
                </c:pt>
                <c:pt idx="24">
                  <c:v>0.72859573364257801</c:v>
                </c:pt>
                <c:pt idx="25">
                  <c:v>0.73019921779632502</c:v>
                </c:pt>
                <c:pt idx="26">
                  <c:v>0.73211854696273804</c:v>
                </c:pt>
                <c:pt idx="27">
                  <c:v>0.73104953765869096</c:v>
                </c:pt>
                <c:pt idx="28">
                  <c:v>0.72985911369323697</c:v>
                </c:pt>
                <c:pt idx="29">
                  <c:v>0.73210638761520297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0DE-4B8C-8C0B-C6FAF2484335}"/>
            </c:ext>
          </c:extLst>
        </c:ser>
        <c:ser>
          <c:idx val="1"/>
          <c:order val="1"/>
          <c:tx>
            <c:v>validation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breed!$C$2:$C$31</c:f>
              <c:numCache>
                <c:formatCode>General</c:formatCode>
                <c:ptCount val="30"/>
                <c:pt idx="0">
                  <c:v>0.61606490612029996</c:v>
                </c:pt>
                <c:pt idx="1">
                  <c:v>0.65017735958099299</c:v>
                </c:pt>
                <c:pt idx="2">
                  <c:v>0.67811846733093195</c:v>
                </c:pt>
                <c:pt idx="3">
                  <c:v>0.68127703666687001</c:v>
                </c:pt>
                <c:pt idx="4">
                  <c:v>0.69643813371658303</c:v>
                </c:pt>
                <c:pt idx="5">
                  <c:v>0.69590359926223699</c:v>
                </c:pt>
                <c:pt idx="6">
                  <c:v>0.69877058267593295</c:v>
                </c:pt>
                <c:pt idx="7">
                  <c:v>0.70469897985458296</c:v>
                </c:pt>
                <c:pt idx="8">
                  <c:v>0.70926672220230103</c:v>
                </c:pt>
                <c:pt idx="9">
                  <c:v>0.71223092079162598</c:v>
                </c:pt>
                <c:pt idx="10">
                  <c:v>0.71990865468978804</c:v>
                </c:pt>
                <c:pt idx="11">
                  <c:v>0.71227949857711703</c:v>
                </c:pt>
                <c:pt idx="12">
                  <c:v>0.69653528928756703</c:v>
                </c:pt>
                <c:pt idx="13">
                  <c:v>0.71772193908691395</c:v>
                </c:pt>
                <c:pt idx="14">
                  <c:v>0.72501093149185103</c:v>
                </c:pt>
                <c:pt idx="15">
                  <c:v>0.71981143951416005</c:v>
                </c:pt>
                <c:pt idx="16">
                  <c:v>0.72243547439575195</c:v>
                </c:pt>
                <c:pt idx="17">
                  <c:v>0.72710043191909701</c:v>
                </c:pt>
                <c:pt idx="18">
                  <c:v>0.72194957733154297</c:v>
                </c:pt>
                <c:pt idx="19">
                  <c:v>0.72846102714538497</c:v>
                </c:pt>
                <c:pt idx="20">
                  <c:v>0.72918993234634399</c:v>
                </c:pt>
                <c:pt idx="21">
                  <c:v>0.72088050842285101</c:v>
                </c:pt>
                <c:pt idx="22">
                  <c:v>0.72544825077056796</c:v>
                </c:pt>
                <c:pt idx="23">
                  <c:v>0.72471934556961004</c:v>
                </c:pt>
                <c:pt idx="24">
                  <c:v>0.728898406028747</c:v>
                </c:pt>
                <c:pt idx="25">
                  <c:v>0.73881143331527699</c:v>
                </c:pt>
                <c:pt idx="26">
                  <c:v>0.73754799365997303</c:v>
                </c:pt>
                <c:pt idx="27">
                  <c:v>0.72676026821136397</c:v>
                </c:pt>
                <c:pt idx="28">
                  <c:v>0.735312700271606</c:v>
                </c:pt>
                <c:pt idx="29">
                  <c:v>0.73477816581725997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0DE-4B8C-8C0B-C6FAF24843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61443039"/>
        <c:axId val="1168196527"/>
      </c:lineChart>
      <c:catAx>
        <c:axId val="106144303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Epochs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68196527"/>
        <c:crosses val="autoZero"/>
        <c:auto val="1"/>
        <c:lblAlgn val="ctr"/>
        <c:lblOffset val="100"/>
        <c:noMultiLvlLbl val="0"/>
      </c:catAx>
      <c:valAx>
        <c:axId val="1168196527"/>
        <c:scaling>
          <c:orientation val="minMax"/>
          <c:max val="0.75000000000000011"/>
          <c:min val="0.5500000000000000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Accuracy</a:t>
                </a:r>
                <a:r>
                  <a:rPr lang="en-US" altLang="zh-CN" baseline="0"/>
                  <a:t> 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614430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Loss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train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breed!$F$2:$F$31</c:f>
              <c:numCache>
                <c:formatCode>General</c:formatCode>
                <c:ptCount val="30"/>
                <c:pt idx="0">
                  <c:v>7.6304674148559499</c:v>
                </c:pt>
                <c:pt idx="1">
                  <c:v>7.1306242942809996</c:v>
                </c:pt>
                <c:pt idx="2">
                  <c:v>6.8564081192016602</c:v>
                </c:pt>
                <c:pt idx="3">
                  <c:v>6.7088198661804199</c:v>
                </c:pt>
                <c:pt idx="4">
                  <c:v>6.5638475418090803</c:v>
                </c:pt>
                <c:pt idx="5">
                  <c:v>6.4884772300720197</c:v>
                </c:pt>
                <c:pt idx="6">
                  <c:v>6.4679999351501403</c:v>
                </c:pt>
                <c:pt idx="7">
                  <c:v>6.4103217124938903</c:v>
                </c:pt>
                <c:pt idx="8">
                  <c:v>6.3992247581481898</c:v>
                </c:pt>
                <c:pt idx="9">
                  <c:v>6.3755640983581499</c:v>
                </c:pt>
                <c:pt idx="10">
                  <c:v>6.3582916259765598</c:v>
                </c:pt>
                <c:pt idx="11">
                  <c:v>6.3369965553283603</c:v>
                </c:pt>
                <c:pt idx="12">
                  <c:v>6.33772468566894</c:v>
                </c:pt>
                <c:pt idx="13">
                  <c:v>6.38987016677856</c:v>
                </c:pt>
                <c:pt idx="14">
                  <c:v>6.3563156127929599</c:v>
                </c:pt>
                <c:pt idx="15">
                  <c:v>6.3136515617370597</c:v>
                </c:pt>
                <c:pt idx="16">
                  <c:v>6.2736344337463299</c:v>
                </c:pt>
                <c:pt idx="17">
                  <c:v>6.2491493225097603</c:v>
                </c:pt>
                <c:pt idx="18">
                  <c:v>6.3004822731018004</c:v>
                </c:pt>
                <c:pt idx="19">
                  <c:v>6.2481169700622496</c:v>
                </c:pt>
                <c:pt idx="20">
                  <c:v>6.2473487854003897</c:v>
                </c:pt>
                <c:pt idx="21">
                  <c:v>6.3202819824218697</c:v>
                </c:pt>
                <c:pt idx="22">
                  <c:v>6.3242702484130797</c:v>
                </c:pt>
                <c:pt idx="23">
                  <c:v>6.2672762870788503</c:v>
                </c:pt>
                <c:pt idx="24">
                  <c:v>6.2509522438049299</c:v>
                </c:pt>
                <c:pt idx="25">
                  <c:v>6.2997260093688903</c:v>
                </c:pt>
                <c:pt idx="26">
                  <c:v>6.2850742340087802</c:v>
                </c:pt>
                <c:pt idx="27">
                  <c:v>6.3113584518432599</c:v>
                </c:pt>
                <c:pt idx="28">
                  <c:v>6.3575587272643999</c:v>
                </c:pt>
                <c:pt idx="29">
                  <c:v>6.3031654357910103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CD-4F10-9277-1F56E680C4E0}"/>
            </c:ext>
          </c:extLst>
        </c:ser>
        <c:ser>
          <c:idx val="1"/>
          <c:order val="1"/>
          <c:tx>
            <c:v>validation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breed!$G$2:$G$31</c:f>
              <c:numCache>
                <c:formatCode>General</c:formatCode>
                <c:ptCount val="30"/>
                <c:pt idx="0">
                  <c:v>7.6222410202026296</c:v>
                </c:pt>
                <c:pt idx="1">
                  <c:v>7.3733749389648402</c:v>
                </c:pt>
                <c:pt idx="2">
                  <c:v>6.66373491287231</c:v>
                </c:pt>
                <c:pt idx="3">
                  <c:v>7.0639257431030202</c:v>
                </c:pt>
                <c:pt idx="4">
                  <c:v>6.5536227226257298</c:v>
                </c:pt>
                <c:pt idx="5">
                  <c:v>6.7231478691101003</c:v>
                </c:pt>
                <c:pt idx="6">
                  <c:v>6.8901495933532697</c:v>
                </c:pt>
                <c:pt idx="7">
                  <c:v>7.0043439865112296</c:v>
                </c:pt>
                <c:pt idx="8">
                  <c:v>6.7136726379394496</c:v>
                </c:pt>
                <c:pt idx="9">
                  <c:v>6.6824607849120996</c:v>
                </c:pt>
                <c:pt idx="10">
                  <c:v>6.6373200416564897</c:v>
                </c:pt>
                <c:pt idx="11">
                  <c:v>6.9296998977661097</c:v>
                </c:pt>
                <c:pt idx="12">
                  <c:v>7.6366291046142498</c:v>
                </c:pt>
                <c:pt idx="13">
                  <c:v>6.8030738830566397</c:v>
                </c:pt>
                <c:pt idx="14">
                  <c:v>6.7205820083618102</c:v>
                </c:pt>
                <c:pt idx="15">
                  <c:v>7.0817613601684499</c:v>
                </c:pt>
                <c:pt idx="16">
                  <c:v>7.09928131103515</c:v>
                </c:pt>
                <c:pt idx="17">
                  <c:v>6.64005422592163</c:v>
                </c:pt>
                <c:pt idx="18">
                  <c:v>7.1721315383911097</c:v>
                </c:pt>
                <c:pt idx="19">
                  <c:v>6.8485112190246502</c:v>
                </c:pt>
                <c:pt idx="20">
                  <c:v>7.01240634918212</c:v>
                </c:pt>
                <c:pt idx="21">
                  <c:v>7.1755461692809996</c:v>
                </c:pt>
                <c:pt idx="22">
                  <c:v>7.0636000633239702</c:v>
                </c:pt>
                <c:pt idx="23">
                  <c:v>7.2797517776489196</c:v>
                </c:pt>
                <c:pt idx="24">
                  <c:v>7.2248573303222603</c:v>
                </c:pt>
                <c:pt idx="25">
                  <c:v>6.7989196777343697</c:v>
                </c:pt>
                <c:pt idx="26">
                  <c:v>6.8447961807250897</c:v>
                </c:pt>
                <c:pt idx="27">
                  <c:v>7.4439134597778303</c:v>
                </c:pt>
                <c:pt idx="28">
                  <c:v>7.1898984909057599</c:v>
                </c:pt>
                <c:pt idx="29">
                  <c:v>7.0831322669982901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CD-4F10-9277-1F56E680C4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50534495"/>
        <c:axId val="1048153903"/>
      </c:lineChart>
      <c:catAx>
        <c:axId val="115053449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rPr>
                  <a:t>Epochs</a:t>
                </a:r>
                <a:endParaRPr lang="zh-CN" altLang="en-US"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48153903"/>
        <c:crosses val="autoZero"/>
        <c:auto val="1"/>
        <c:lblAlgn val="ctr"/>
        <c:lblOffset val="100"/>
        <c:noMultiLvlLbl val="0"/>
      </c:catAx>
      <c:valAx>
        <c:axId val="1048153903"/>
        <c:scaling>
          <c:orientation val="minMax"/>
          <c:max val="8"/>
          <c:min val="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Loss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505344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Precision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Sheet1!$D$1:$D$30</c:f>
              <c:numCache>
                <c:formatCode>General</c:formatCode>
                <c:ptCount val="30"/>
                <c:pt idx="0">
                  <c:v>0.57511568069457997</c:v>
                </c:pt>
                <c:pt idx="1">
                  <c:v>0.63964951038360596</c:v>
                </c:pt>
                <c:pt idx="2">
                  <c:v>0.66126418113708496</c:v>
                </c:pt>
                <c:pt idx="3">
                  <c:v>0.67507863044738703</c:v>
                </c:pt>
                <c:pt idx="4">
                  <c:v>0.68403607606887795</c:v>
                </c:pt>
                <c:pt idx="5">
                  <c:v>0.69099479913711503</c:v>
                </c:pt>
                <c:pt idx="6">
                  <c:v>0.69497799873351995</c:v>
                </c:pt>
                <c:pt idx="7">
                  <c:v>0.70090109109878496</c:v>
                </c:pt>
                <c:pt idx="8">
                  <c:v>0.70491743087768499</c:v>
                </c:pt>
                <c:pt idx="9">
                  <c:v>0.70787107944488503</c:v>
                </c:pt>
                <c:pt idx="10">
                  <c:v>0.70905125141143799</c:v>
                </c:pt>
                <c:pt idx="11">
                  <c:v>0.71281814575195301</c:v>
                </c:pt>
                <c:pt idx="12">
                  <c:v>0.71477788686752297</c:v>
                </c:pt>
                <c:pt idx="13">
                  <c:v>0.71631836891174305</c:v>
                </c:pt>
                <c:pt idx="14">
                  <c:v>0.716702580451965</c:v>
                </c:pt>
                <c:pt idx="15">
                  <c:v>0.71921348571777299</c:v>
                </c:pt>
                <c:pt idx="16">
                  <c:v>0.72265511751174905</c:v>
                </c:pt>
                <c:pt idx="17">
                  <c:v>0.72388821840286199</c:v>
                </c:pt>
                <c:pt idx="18">
                  <c:v>0.72448122501373202</c:v>
                </c:pt>
                <c:pt idx="19">
                  <c:v>0.72733026742935103</c:v>
                </c:pt>
                <c:pt idx="20">
                  <c:v>0.72772508859634399</c:v>
                </c:pt>
                <c:pt idx="21">
                  <c:v>0.72627800703048695</c:v>
                </c:pt>
                <c:pt idx="22">
                  <c:v>0.72843217849731401</c:v>
                </c:pt>
                <c:pt idx="23">
                  <c:v>0.73157173395156805</c:v>
                </c:pt>
                <c:pt idx="24">
                  <c:v>0.72939658164978005</c:v>
                </c:pt>
                <c:pt idx="25">
                  <c:v>0.731084644794464</c:v>
                </c:pt>
                <c:pt idx="26">
                  <c:v>0.73279321193695002</c:v>
                </c:pt>
                <c:pt idx="27">
                  <c:v>0.73188149929046598</c:v>
                </c:pt>
                <c:pt idx="28">
                  <c:v>0.73078703880310003</c:v>
                </c:pt>
                <c:pt idx="29">
                  <c:v>0.73288887739181496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883-4C92-B2B6-5E13F487802A}"/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Sheet1!$E$1:$E$30</c:f>
              <c:numCache>
                <c:formatCode>General</c:formatCode>
                <c:ptCount val="30"/>
                <c:pt idx="0">
                  <c:v>0.61831760406494096</c:v>
                </c:pt>
                <c:pt idx="1">
                  <c:v>0.65228635072708097</c:v>
                </c:pt>
                <c:pt idx="2">
                  <c:v>0.67934095859527499</c:v>
                </c:pt>
                <c:pt idx="3">
                  <c:v>0.68289709091186501</c:v>
                </c:pt>
                <c:pt idx="4">
                  <c:v>0.69769597053527799</c:v>
                </c:pt>
                <c:pt idx="5">
                  <c:v>0.69724726676940896</c:v>
                </c:pt>
                <c:pt idx="6">
                  <c:v>0.700151026248931</c:v>
                </c:pt>
                <c:pt idx="7">
                  <c:v>0.70580780506134</c:v>
                </c:pt>
                <c:pt idx="8">
                  <c:v>0.71059685945510798</c:v>
                </c:pt>
                <c:pt idx="9">
                  <c:v>0.71335995197296098</c:v>
                </c:pt>
                <c:pt idx="10">
                  <c:v>0.72150236368179299</c:v>
                </c:pt>
                <c:pt idx="11">
                  <c:v>0.71336060762405396</c:v>
                </c:pt>
                <c:pt idx="12">
                  <c:v>0.69793951511383001</c:v>
                </c:pt>
                <c:pt idx="13">
                  <c:v>0.71874392032623202</c:v>
                </c:pt>
                <c:pt idx="14">
                  <c:v>0.72614413499832098</c:v>
                </c:pt>
                <c:pt idx="15">
                  <c:v>0.72111827135086004</c:v>
                </c:pt>
                <c:pt idx="16">
                  <c:v>0.72314131259918202</c:v>
                </c:pt>
                <c:pt idx="17">
                  <c:v>0.72804284095764105</c:v>
                </c:pt>
                <c:pt idx="18">
                  <c:v>0.72278481721877996</c:v>
                </c:pt>
                <c:pt idx="19">
                  <c:v>0.72926402091979903</c:v>
                </c:pt>
                <c:pt idx="20">
                  <c:v>0.72992312908172596</c:v>
                </c:pt>
                <c:pt idx="21">
                  <c:v>0.72211939096450795</c:v>
                </c:pt>
                <c:pt idx="22">
                  <c:v>0.72632139921188299</c:v>
                </c:pt>
                <c:pt idx="23">
                  <c:v>0.72602874040603604</c:v>
                </c:pt>
                <c:pt idx="24">
                  <c:v>0.72996789216995195</c:v>
                </c:pt>
                <c:pt idx="25">
                  <c:v>0.73938214778900102</c:v>
                </c:pt>
                <c:pt idx="26">
                  <c:v>0.73840916156768799</c:v>
                </c:pt>
                <c:pt idx="27">
                  <c:v>0.72758233547210605</c:v>
                </c:pt>
                <c:pt idx="28">
                  <c:v>0.735986769199371</c:v>
                </c:pt>
                <c:pt idx="29">
                  <c:v>0.73588120937347401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883-4C92-B2B6-5E13F48780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72649232"/>
        <c:axId val="1275726848"/>
      </c:lineChart>
      <c:catAx>
        <c:axId val="12726492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Epochs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75726848"/>
        <c:crosses val="autoZero"/>
        <c:auto val="1"/>
        <c:lblAlgn val="ctr"/>
        <c:lblOffset val="100"/>
        <c:noMultiLvlLbl val="0"/>
      </c:catAx>
      <c:valAx>
        <c:axId val="1275726848"/>
        <c:scaling>
          <c:orientation val="minMax"/>
          <c:min val="0.5500000000000000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Precision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72649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highlight>
                <a:srgbClr val="FFFF00"/>
              </a:highlight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CAC837-AB29-4241-BE01-98044E0E3355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C78208C0-A6A1-47E9-AB70-C7C27E6B2B25}">
      <dgm:prSet phldrT="[文本]" custT="1"/>
      <dgm:spPr/>
      <dgm:t>
        <a:bodyPr/>
        <a:lstStyle/>
        <a:p>
          <a:r>
            <a:rPr lang="en-US" altLang="zh-CN" sz="3200" dirty="0"/>
            <a:t>Data</a:t>
          </a:r>
          <a:endParaRPr lang="zh-CN" altLang="en-US" sz="3200" dirty="0"/>
        </a:p>
      </dgm:t>
    </dgm:pt>
    <dgm:pt modelId="{738B526C-3645-475D-9A14-342D75153668}" type="parTrans" cxnId="{6247FCBF-43C0-4EF7-BD52-80AFEFF67767}">
      <dgm:prSet/>
      <dgm:spPr/>
      <dgm:t>
        <a:bodyPr/>
        <a:lstStyle/>
        <a:p>
          <a:endParaRPr lang="zh-CN" altLang="en-US"/>
        </a:p>
      </dgm:t>
    </dgm:pt>
    <dgm:pt modelId="{B8A0193A-E3DB-413A-BC6E-7B87516891DA}" type="sibTrans" cxnId="{6247FCBF-43C0-4EF7-BD52-80AFEFF67767}">
      <dgm:prSet/>
      <dgm:spPr/>
      <dgm:t>
        <a:bodyPr/>
        <a:lstStyle/>
        <a:p>
          <a:endParaRPr lang="zh-CN" altLang="en-US"/>
        </a:p>
      </dgm:t>
    </dgm:pt>
    <dgm:pt modelId="{8B63D2D4-A463-48B3-94D7-5F48C9B5945E}">
      <dgm:prSet phldrT="[文本]" custT="1"/>
      <dgm:spPr/>
      <dgm:t>
        <a:bodyPr/>
        <a:lstStyle/>
        <a:p>
          <a:r>
            <a:rPr lang="en-US" altLang="zh-CN" sz="1800" kern="1200" dirty="0"/>
            <a:t>Dataset: More high quality dataset for model training</a:t>
          </a:r>
          <a:endParaRPr lang="zh-CN" altLang="en-US" sz="1800" kern="1200" dirty="0"/>
        </a:p>
      </dgm:t>
    </dgm:pt>
    <dgm:pt modelId="{A3033ED4-0584-4A64-A1F5-04546E3FF322}" type="parTrans" cxnId="{CC1EC609-2C5C-4F08-A3B3-1EBFA0759F6C}">
      <dgm:prSet/>
      <dgm:spPr/>
      <dgm:t>
        <a:bodyPr/>
        <a:lstStyle/>
        <a:p>
          <a:endParaRPr lang="zh-CN" altLang="en-US"/>
        </a:p>
      </dgm:t>
    </dgm:pt>
    <dgm:pt modelId="{1566C6C4-CCAF-4CC6-8CBC-17C755978B02}" type="sibTrans" cxnId="{CC1EC609-2C5C-4F08-A3B3-1EBFA0759F6C}">
      <dgm:prSet/>
      <dgm:spPr/>
      <dgm:t>
        <a:bodyPr/>
        <a:lstStyle/>
        <a:p>
          <a:endParaRPr lang="zh-CN" altLang="en-US"/>
        </a:p>
      </dgm:t>
    </dgm:pt>
    <dgm:pt modelId="{595DFEE9-4BBD-4DA6-BA1A-650FCE2DFCEC}">
      <dgm:prSet phldrT="[文本]" custT="1"/>
      <dgm:spPr/>
      <dgm:t>
        <a:bodyPr/>
        <a:lstStyle/>
        <a:p>
          <a:r>
            <a:rPr lang="en-US" altLang="zh-CN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+mn-ea"/>
              <a:cs typeface="+mn-cs"/>
            </a:rPr>
            <a:t>Augmentation: Clip object position to have better annotations</a:t>
          </a:r>
          <a:endParaRPr lang="zh-CN" altLang="en-US" sz="18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+mn-ea"/>
            <a:cs typeface="+mn-cs"/>
          </a:endParaRPr>
        </a:p>
      </dgm:t>
    </dgm:pt>
    <dgm:pt modelId="{785726A7-8221-41E7-9418-0781DC18052F}" type="parTrans" cxnId="{E0C7DEBD-4575-4105-B7B0-50EDBDFF24B5}">
      <dgm:prSet/>
      <dgm:spPr/>
      <dgm:t>
        <a:bodyPr/>
        <a:lstStyle/>
        <a:p>
          <a:endParaRPr lang="zh-CN" altLang="en-US"/>
        </a:p>
      </dgm:t>
    </dgm:pt>
    <dgm:pt modelId="{EFE6BB25-04D1-44D6-B836-E433252E0900}" type="sibTrans" cxnId="{E0C7DEBD-4575-4105-B7B0-50EDBDFF24B5}">
      <dgm:prSet/>
      <dgm:spPr/>
      <dgm:t>
        <a:bodyPr/>
        <a:lstStyle/>
        <a:p>
          <a:endParaRPr lang="zh-CN" altLang="en-US"/>
        </a:p>
      </dgm:t>
    </dgm:pt>
    <dgm:pt modelId="{A0DE342D-C3FA-4DAB-993C-D504F9885A1C}">
      <dgm:prSet phldrT="[文本]" custT="1"/>
      <dgm:spPr/>
      <dgm:t>
        <a:bodyPr/>
        <a:lstStyle/>
        <a:p>
          <a:r>
            <a:rPr lang="en-US" altLang="zh-CN" sz="3200" dirty="0"/>
            <a:t>Model</a:t>
          </a:r>
          <a:endParaRPr lang="zh-CN" altLang="en-US" sz="3200" dirty="0"/>
        </a:p>
      </dgm:t>
    </dgm:pt>
    <dgm:pt modelId="{D4EA7744-95D2-4E5A-9F5D-3D6E11D87D70}" type="parTrans" cxnId="{B04F8FF3-E1E2-4F13-AC6E-C7C43A449C66}">
      <dgm:prSet/>
      <dgm:spPr/>
      <dgm:t>
        <a:bodyPr/>
        <a:lstStyle/>
        <a:p>
          <a:endParaRPr lang="zh-CN" altLang="en-US"/>
        </a:p>
      </dgm:t>
    </dgm:pt>
    <dgm:pt modelId="{1080389A-0792-4DFF-81D4-33EC5D76F69C}" type="sibTrans" cxnId="{B04F8FF3-E1E2-4F13-AC6E-C7C43A449C66}">
      <dgm:prSet/>
      <dgm:spPr/>
      <dgm:t>
        <a:bodyPr/>
        <a:lstStyle/>
        <a:p>
          <a:endParaRPr lang="zh-CN" altLang="en-US"/>
        </a:p>
      </dgm:t>
    </dgm:pt>
    <dgm:pt modelId="{1943D565-42D2-4327-BF9E-D1C6C5FDC29F}">
      <dgm:prSet phldrT="[文本]" custT="1"/>
      <dgm:spPr/>
      <dgm:t>
        <a:bodyPr/>
        <a:lstStyle/>
        <a:p>
          <a:r>
            <a:rPr lang="en-US" altLang="zh-CN" sz="1800" dirty="0"/>
            <a:t>Training:</a:t>
          </a:r>
          <a:r>
            <a:rPr lang="en-US" altLang="zh-CN" sz="1800" dirty="0">
              <a:highlight>
                <a:srgbClr val="FFFF00"/>
              </a:highlight>
            </a:rPr>
            <a:t> More variety of model such as resnet-152</a:t>
          </a:r>
          <a:endParaRPr lang="zh-CN" altLang="en-US" sz="1800" dirty="0">
            <a:highlight>
              <a:srgbClr val="FFFF00"/>
            </a:highlight>
          </a:endParaRPr>
        </a:p>
      </dgm:t>
    </dgm:pt>
    <dgm:pt modelId="{D73A0724-D1FB-4EC2-8160-C388BE9ED510}" type="parTrans" cxnId="{2B9F182C-8D8F-461D-BB98-68530B696FAD}">
      <dgm:prSet/>
      <dgm:spPr/>
      <dgm:t>
        <a:bodyPr/>
        <a:lstStyle/>
        <a:p>
          <a:endParaRPr lang="zh-CN" altLang="en-US"/>
        </a:p>
      </dgm:t>
    </dgm:pt>
    <dgm:pt modelId="{55BD5D6E-F55E-4889-9383-C49379A1C2A2}" type="sibTrans" cxnId="{2B9F182C-8D8F-461D-BB98-68530B696FAD}">
      <dgm:prSet/>
      <dgm:spPr/>
      <dgm:t>
        <a:bodyPr/>
        <a:lstStyle/>
        <a:p>
          <a:endParaRPr lang="zh-CN" altLang="en-US"/>
        </a:p>
      </dgm:t>
    </dgm:pt>
    <dgm:pt modelId="{7E95CC17-B13F-4C79-B85A-89AC742D05E2}">
      <dgm:prSet phldrT="[文本]" custT="1"/>
      <dgm:spPr/>
      <dgm:t>
        <a:bodyPr/>
        <a:lstStyle/>
        <a:p>
          <a:r>
            <a:rPr lang="en-US" altLang="zh-CN" sz="3200" dirty="0"/>
            <a:t>UI</a:t>
          </a:r>
          <a:r>
            <a:rPr lang="en-US" altLang="zh-CN" sz="4600" dirty="0"/>
            <a:t> </a:t>
          </a:r>
          <a:endParaRPr lang="zh-CN" altLang="en-US" sz="4600" dirty="0"/>
        </a:p>
      </dgm:t>
    </dgm:pt>
    <dgm:pt modelId="{16B53E07-61A3-449E-9893-8E447B21747E}" type="parTrans" cxnId="{54031161-D0E2-4788-8203-9002D74927D5}">
      <dgm:prSet/>
      <dgm:spPr/>
      <dgm:t>
        <a:bodyPr/>
        <a:lstStyle/>
        <a:p>
          <a:endParaRPr lang="zh-CN" altLang="en-US"/>
        </a:p>
      </dgm:t>
    </dgm:pt>
    <dgm:pt modelId="{48AEE0C7-25C6-4B4E-8025-E23B8523BC1F}" type="sibTrans" cxnId="{54031161-D0E2-4788-8203-9002D74927D5}">
      <dgm:prSet/>
      <dgm:spPr/>
      <dgm:t>
        <a:bodyPr/>
        <a:lstStyle/>
        <a:p>
          <a:endParaRPr lang="zh-CN" altLang="en-US"/>
        </a:p>
      </dgm:t>
    </dgm:pt>
    <dgm:pt modelId="{8071BE0D-36CC-4E8C-A9EC-CF0B097E5A88}">
      <dgm:prSet phldrT="[文本]" custT="1"/>
      <dgm:spPr/>
      <dgm:t>
        <a:bodyPr/>
        <a:lstStyle/>
        <a:p>
          <a:r>
            <a:rPr lang="en-US" altLang="zh-CN" sz="1600" dirty="0"/>
            <a:t>More user-friendly functionalities: archives, alarms, etc.</a:t>
          </a:r>
          <a:endParaRPr lang="zh-CN" altLang="en-US" sz="1600" dirty="0"/>
        </a:p>
      </dgm:t>
    </dgm:pt>
    <dgm:pt modelId="{BACBE18E-7CDF-4041-BB15-DA6E61760BC7}" type="parTrans" cxnId="{35443075-287A-4BB3-B778-61D5E209EA06}">
      <dgm:prSet/>
      <dgm:spPr/>
      <dgm:t>
        <a:bodyPr/>
        <a:lstStyle/>
        <a:p>
          <a:endParaRPr lang="zh-CN" altLang="en-US"/>
        </a:p>
      </dgm:t>
    </dgm:pt>
    <dgm:pt modelId="{13F42865-1E6B-454B-AE7B-99113F66B740}" type="sibTrans" cxnId="{35443075-287A-4BB3-B778-61D5E209EA06}">
      <dgm:prSet/>
      <dgm:spPr/>
      <dgm:t>
        <a:bodyPr/>
        <a:lstStyle/>
        <a:p>
          <a:endParaRPr lang="zh-CN" altLang="en-US"/>
        </a:p>
      </dgm:t>
    </dgm:pt>
    <dgm:pt modelId="{DE8D75C5-28FD-4CAE-BA17-0D2044D170F6}">
      <dgm:prSet phldrT="[文本]" custT="1"/>
      <dgm:spPr/>
      <dgm:t>
        <a:bodyPr/>
        <a:lstStyle/>
        <a:p>
          <a:r>
            <a:rPr lang="en-US" altLang="zh-CN" sz="1600" dirty="0"/>
            <a:t>More platforms supported</a:t>
          </a:r>
          <a:endParaRPr lang="zh-CN" altLang="en-US" sz="1600" dirty="0"/>
        </a:p>
      </dgm:t>
    </dgm:pt>
    <dgm:pt modelId="{B20577F0-8E05-4159-A302-122B048A7087}" type="parTrans" cxnId="{F30333A5-F070-42A9-94C1-43F0D287B9B0}">
      <dgm:prSet/>
      <dgm:spPr/>
      <dgm:t>
        <a:bodyPr/>
        <a:lstStyle/>
        <a:p>
          <a:endParaRPr lang="zh-CN" altLang="en-US"/>
        </a:p>
      </dgm:t>
    </dgm:pt>
    <dgm:pt modelId="{B6CBA198-72D0-422E-8117-0AE57CB58684}" type="sibTrans" cxnId="{F30333A5-F070-42A9-94C1-43F0D287B9B0}">
      <dgm:prSet/>
      <dgm:spPr/>
      <dgm:t>
        <a:bodyPr/>
        <a:lstStyle/>
        <a:p>
          <a:endParaRPr lang="zh-CN" altLang="en-US"/>
        </a:p>
      </dgm:t>
    </dgm:pt>
    <dgm:pt modelId="{96536F57-1E3F-419E-A0D0-2117DF264229}">
      <dgm:prSet phldrT="[文本]" custT="1"/>
      <dgm:spPr/>
      <dgm:t>
        <a:bodyPr/>
        <a:lstStyle/>
        <a:p>
          <a:endParaRPr lang="zh-CN" altLang="en-US" sz="1800" kern="1200" dirty="0"/>
        </a:p>
      </dgm:t>
    </dgm:pt>
    <dgm:pt modelId="{1D4DB615-55E3-449D-AC46-70933B092C43}" type="parTrans" cxnId="{8C4B14FC-4F8F-49B5-A262-5AFBF61BB0BE}">
      <dgm:prSet/>
      <dgm:spPr/>
      <dgm:t>
        <a:bodyPr/>
        <a:lstStyle/>
        <a:p>
          <a:endParaRPr lang="zh-CN" altLang="en-US"/>
        </a:p>
      </dgm:t>
    </dgm:pt>
    <dgm:pt modelId="{5A44E148-3566-409B-956D-3D5D3F6B1FA1}" type="sibTrans" cxnId="{8C4B14FC-4F8F-49B5-A262-5AFBF61BB0BE}">
      <dgm:prSet/>
      <dgm:spPr/>
      <dgm:t>
        <a:bodyPr/>
        <a:lstStyle/>
        <a:p>
          <a:endParaRPr lang="zh-CN" altLang="en-US"/>
        </a:p>
      </dgm:t>
    </dgm:pt>
    <dgm:pt modelId="{D53128FD-144F-4EDF-A40A-7EF17E8F3F86}">
      <dgm:prSet phldrT="[文本]" custT="1"/>
      <dgm:spPr/>
      <dgm:t>
        <a:bodyPr/>
        <a:lstStyle/>
        <a:p>
          <a:endParaRPr lang="zh-CN" altLang="en-US" sz="1600" dirty="0"/>
        </a:p>
      </dgm:t>
    </dgm:pt>
    <dgm:pt modelId="{C57E3C5A-694C-457C-8A2E-E1ECF75AC8F9}" type="parTrans" cxnId="{DC5B3C1C-1731-488B-BB67-EE363633FE81}">
      <dgm:prSet/>
      <dgm:spPr/>
      <dgm:t>
        <a:bodyPr/>
        <a:lstStyle/>
        <a:p>
          <a:endParaRPr lang="zh-CN" altLang="en-US"/>
        </a:p>
      </dgm:t>
    </dgm:pt>
    <dgm:pt modelId="{98761982-9766-4FD5-A28E-EAABE89EF0AF}" type="sibTrans" cxnId="{DC5B3C1C-1731-488B-BB67-EE363633FE81}">
      <dgm:prSet/>
      <dgm:spPr/>
      <dgm:t>
        <a:bodyPr/>
        <a:lstStyle/>
        <a:p>
          <a:endParaRPr lang="zh-CN" altLang="en-US"/>
        </a:p>
      </dgm:t>
    </dgm:pt>
    <dgm:pt modelId="{FEF0B682-5CA4-4315-9BDC-ED30158D42B4}">
      <dgm:prSet phldrT="[文本]" custT="1"/>
      <dgm:spPr/>
      <dgm:t>
        <a:bodyPr/>
        <a:lstStyle/>
        <a:p>
          <a:r>
            <a:rPr lang="en-US" altLang="zh-CN" sz="1800" dirty="0"/>
            <a:t>Training: </a:t>
          </a:r>
          <a:r>
            <a:rPr lang="en-US" altLang="zh-CN" sz="1800" dirty="0">
              <a:highlight>
                <a:srgbClr val="FFFF00"/>
              </a:highlight>
            </a:rPr>
            <a:t>More Epochs, different hyper-parameters research such as MC dropout</a:t>
          </a:r>
          <a:endParaRPr lang="zh-CN" altLang="en-US" sz="1800" dirty="0">
            <a:highlight>
              <a:srgbClr val="FFFF00"/>
            </a:highlight>
          </a:endParaRPr>
        </a:p>
      </dgm:t>
    </dgm:pt>
    <dgm:pt modelId="{D2ED331B-9A82-4AE0-9A93-D9F5B0F4AE79}" type="parTrans" cxnId="{1F5869C0-4F4F-4D9E-8BB1-02CAB3154CF5}">
      <dgm:prSet/>
      <dgm:spPr/>
      <dgm:t>
        <a:bodyPr/>
        <a:lstStyle/>
        <a:p>
          <a:endParaRPr lang="zh-CN" altLang="en-US"/>
        </a:p>
      </dgm:t>
    </dgm:pt>
    <dgm:pt modelId="{A80674B4-F10E-4533-9A03-CA6272D141F9}" type="sibTrans" cxnId="{1F5869C0-4F4F-4D9E-8BB1-02CAB3154CF5}">
      <dgm:prSet/>
      <dgm:spPr/>
      <dgm:t>
        <a:bodyPr/>
        <a:lstStyle/>
        <a:p>
          <a:endParaRPr lang="zh-CN" altLang="en-US"/>
        </a:p>
      </dgm:t>
    </dgm:pt>
    <dgm:pt modelId="{057AF04B-7711-4ED9-AD54-7FDAA23E5142}">
      <dgm:prSet phldrT="[文本]" custT="1"/>
      <dgm:spPr/>
      <dgm:t>
        <a:bodyPr/>
        <a:lstStyle/>
        <a:p>
          <a:endParaRPr lang="zh-CN" altLang="en-US" sz="1800" dirty="0"/>
        </a:p>
      </dgm:t>
    </dgm:pt>
    <dgm:pt modelId="{C514F2FA-056F-4B64-B4F5-60C6C50711B4}" type="parTrans" cxnId="{61252D98-9D3B-42A0-9D40-D6FF1F792AF9}">
      <dgm:prSet/>
      <dgm:spPr/>
      <dgm:t>
        <a:bodyPr/>
        <a:lstStyle/>
        <a:p>
          <a:endParaRPr lang="zh-CN" altLang="en-US"/>
        </a:p>
      </dgm:t>
    </dgm:pt>
    <dgm:pt modelId="{B73A6E6B-B572-484E-AE74-5F7B7CA3D6BB}" type="sibTrans" cxnId="{61252D98-9D3B-42A0-9D40-D6FF1F792AF9}">
      <dgm:prSet/>
      <dgm:spPr/>
      <dgm:t>
        <a:bodyPr/>
        <a:lstStyle/>
        <a:p>
          <a:endParaRPr lang="zh-CN" altLang="en-US"/>
        </a:p>
      </dgm:t>
    </dgm:pt>
    <dgm:pt modelId="{268F46C8-92C0-4440-92FB-44A554EA68EC}" type="pres">
      <dgm:prSet presAssocID="{66CAC837-AB29-4241-BE01-98044E0E3355}" presName="Name0" presStyleCnt="0">
        <dgm:presLayoutVars>
          <dgm:dir/>
          <dgm:animLvl val="lvl"/>
          <dgm:resizeHandles val="exact"/>
        </dgm:presLayoutVars>
      </dgm:prSet>
      <dgm:spPr/>
    </dgm:pt>
    <dgm:pt modelId="{119F7D00-5A3E-426F-92B9-316713A59976}" type="pres">
      <dgm:prSet presAssocID="{C78208C0-A6A1-47E9-AB70-C7C27E6B2B25}" presName="composite" presStyleCnt="0"/>
      <dgm:spPr/>
    </dgm:pt>
    <dgm:pt modelId="{4F2AFD65-075E-4497-ACB0-929391C8CEB7}" type="pres">
      <dgm:prSet presAssocID="{C78208C0-A6A1-47E9-AB70-C7C27E6B2B25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F5DC6B90-E1F8-453B-8E73-ABC48B54FE46}" type="pres">
      <dgm:prSet presAssocID="{C78208C0-A6A1-47E9-AB70-C7C27E6B2B25}" presName="desTx" presStyleLbl="alignAccFollowNode1" presStyleIdx="0" presStyleCnt="3">
        <dgm:presLayoutVars>
          <dgm:bulletEnabled val="1"/>
        </dgm:presLayoutVars>
      </dgm:prSet>
      <dgm:spPr/>
    </dgm:pt>
    <dgm:pt modelId="{216D5920-92A1-42E6-9377-48B1BE64DFA6}" type="pres">
      <dgm:prSet presAssocID="{B8A0193A-E3DB-413A-BC6E-7B87516891DA}" presName="space" presStyleCnt="0"/>
      <dgm:spPr/>
    </dgm:pt>
    <dgm:pt modelId="{19B52433-CFD5-4A80-BB8A-27186796DEDA}" type="pres">
      <dgm:prSet presAssocID="{A0DE342D-C3FA-4DAB-993C-D504F9885A1C}" presName="composite" presStyleCnt="0"/>
      <dgm:spPr/>
    </dgm:pt>
    <dgm:pt modelId="{67723CFD-C0A2-4F1C-B91C-FB43C4BB66F6}" type="pres">
      <dgm:prSet presAssocID="{A0DE342D-C3FA-4DAB-993C-D504F9885A1C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8B9171B4-D391-4470-A332-5CBCB1B452A1}" type="pres">
      <dgm:prSet presAssocID="{A0DE342D-C3FA-4DAB-993C-D504F9885A1C}" presName="desTx" presStyleLbl="alignAccFollowNode1" presStyleIdx="1" presStyleCnt="3">
        <dgm:presLayoutVars>
          <dgm:bulletEnabled val="1"/>
        </dgm:presLayoutVars>
      </dgm:prSet>
      <dgm:spPr/>
    </dgm:pt>
    <dgm:pt modelId="{6D82EB00-8F86-41B8-BDFF-9AAF9438350B}" type="pres">
      <dgm:prSet presAssocID="{1080389A-0792-4DFF-81D4-33EC5D76F69C}" presName="space" presStyleCnt="0"/>
      <dgm:spPr/>
    </dgm:pt>
    <dgm:pt modelId="{F0E8FB42-8C93-45F7-BAD5-C3D21725A478}" type="pres">
      <dgm:prSet presAssocID="{7E95CC17-B13F-4C79-B85A-89AC742D05E2}" presName="composite" presStyleCnt="0"/>
      <dgm:spPr/>
    </dgm:pt>
    <dgm:pt modelId="{760B7761-49FC-49A0-A7B2-9E7C834153D3}" type="pres">
      <dgm:prSet presAssocID="{7E95CC17-B13F-4C79-B85A-89AC742D05E2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F9A2CAFE-E2A1-4086-A554-18FBC509439D}" type="pres">
      <dgm:prSet presAssocID="{7E95CC17-B13F-4C79-B85A-89AC742D05E2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E5E73208-A5A6-4270-954B-3D3439A7A21B}" type="presOf" srcId="{DE8D75C5-28FD-4CAE-BA17-0D2044D170F6}" destId="{F9A2CAFE-E2A1-4086-A554-18FBC509439D}" srcOrd="0" destOrd="2" presId="urn:microsoft.com/office/officeart/2005/8/layout/hList1"/>
    <dgm:cxn modelId="{CC1EC609-2C5C-4F08-A3B3-1EBFA0759F6C}" srcId="{C78208C0-A6A1-47E9-AB70-C7C27E6B2B25}" destId="{8B63D2D4-A463-48B3-94D7-5F48C9B5945E}" srcOrd="0" destOrd="0" parTransId="{A3033ED4-0584-4A64-A1F5-04546E3FF322}" sibTransId="{1566C6C4-CCAF-4CC6-8CBC-17C755978B02}"/>
    <dgm:cxn modelId="{28BCE512-3447-4FA5-8E73-31D9ADE76B98}" type="presOf" srcId="{1943D565-42D2-4327-BF9E-D1C6C5FDC29F}" destId="{8B9171B4-D391-4470-A332-5CBCB1B452A1}" srcOrd="0" destOrd="0" presId="urn:microsoft.com/office/officeart/2005/8/layout/hList1"/>
    <dgm:cxn modelId="{DC5B3C1C-1731-488B-BB67-EE363633FE81}" srcId="{7E95CC17-B13F-4C79-B85A-89AC742D05E2}" destId="{D53128FD-144F-4EDF-A40A-7EF17E8F3F86}" srcOrd="1" destOrd="0" parTransId="{C57E3C5A-694C-457C-8A2E-E1ECF75AC8F9}" sibTransId="{98761982-9766-4FD5-A28E-EAABE89EF0AF}"/>
    <dgm:cxn modelId="{2B9F182C-8D8F-461D-BB98-68530B696FAD}" srcId="{A0DE342D-C3FA-4DAB-993C-D504F9885A1C}" destId="{1943D565-42D2-4327-BF9E-D1C6C5FDC29F}" srcOrd="0" destOrd="0" parTransId="{D73A0724-D1FB-4EC2-8160-C388BE9ED510}" sibTransId="{55BD5D6E-F55E-4889-9383-C49379A1C2A2}"/>
    <dgm:cxn modelId="{54031161-D0E2-4788-8203-9002D74927D5}" srcId="{66CAC837-AB29-4241-BE01-98044E0E3355}" destId="{7E95CC17-B13F-4C79-B85A-89AC742D05E2}" srcOrd="2" destOrd="0" parTransId="{16B53E07-61A3-449E-9893-8E447B21747E}" sibTransId="{48AEE0C7-25C6-4B4E-8025-E23B8523BC1F}"/>
    <dgm:cxn modelId="{3786B56E-A11E-479B-9C65-9A1295418320}" type="presOf" srcId="{C78208C0-A6A1-47E9-AB70-C7C27E6B2B25}" destId="{4F2AFD65-075E-4497-ACB0-929391C8CEB7}" srcOrd="0" destOrd="0" presId="urn:microsoft.com/office/officeart/2005/8/layout/hList1"/>
    <dgm:cxn modelId="{35443075-287A-4BB3-B778-61D5E209EA06}" srcId="{7E95CC17-B13F-4C79-B85A-89AC742D05E2}" destId="{8071BE0D-36CC-4E8C-A9EC-CF0B097E5A88}" srcOrd="0" destOrd="0" parTransId="{BACBE18E-7CDF-4041-BB15-DA6E61760BC7}" sibTransId="{13F42865-1E6B-454B-AE7B-99113F66B740}"/>
    <dgm:cxn modelId="{14952058-BAC1-4DB6-A525-A20876D1A096}" type="presOf" srcId="{7E95CC17-B13F-4C79-B85A-89AC742D05E2}" destId="{760B7761-49FC-49A0-A7B2-9E7C834153D3}" srcOrd="0" destOrd="0" presId="urn:microsoft.com/office/officeart/2005/8/layout/hList1"/>
    <dgm:cxn modelId="{BB41BF5A-F4E8-4EB8-8884-84E6946A4F05}" type="presOf" srcId="{96536F57-1E3F-419E-A0D0-2117DF264229}" destId="{F5DC6B90-E1F8-453B-8E73-ABC48B54FE46}" srcOrd="0" destOrd="1" presId="urn:microsoft.com/office/officeart/2005/8/layout/hList1"/>
    <dgm:cxn modelId="{6AD3AA8F-64C5-495E-875D-74B878DE3DD8}" type="presOf" srcId="{FEF0B682-5CA4-4315-9BDC-ED30158D42B4}" destId="{8B9171B4-D391-4470-A332-5CBCB1B452A1}" srcOrd="0" destOrd="2" presId="urn:microsoft.com/office/officeart/2005/8/layout/hList1"/>
    <dgm:cxn modelId="{61252D98-9D3B-42A0-9D40-D6FF1F792AF9}" srcId="{A0DE342D-C3FA-4DAB-993C-D504F9885A1C}" destId="{057AF04B-7711-4ED9-AD54-7FDAA23E5142}" srcOrd="1" destOrd="0" parTransId="{C514F2FA-056F-4B64-B4F5-60C6C50711B4}" sibTransId="{B73A6E6B-B572-484E-AE74-5F7B7CA3D6BB}"/>
    <dgm:cxn modelId="{E208B79C-EE9C-4356-B0A2-0CE767773EEB}" type="presOf" srcId="{8071BE0D-36CC-4E8C-A9EC-CF0B097E5A88}" destId="{F9A2CAFE-E2A1-4086-A554-18FBC509439D}" srcOrd="0" destOrd="0" presId="urn:microsoft.com/office/officeart/2005/8/layout/hList1"/>
    <dgm:cxn modelId="{F30333A5-F070-42A9-94C1-43F0D287B9B0}" srcId="{7E95CC17-B13F-4C79-B85A-89AC742D05E2}" destId="{DE8D75C5-28FD-4CAE-BA17-0D2044D170F6}" srcOrd="2" destOrd="0" parTransId="{B20577F0-8E05-4159-A302-122B048A7087}" sibTransId="{B6CBA198-72D0-422E-8117-0AE57CB58684}"/>
    <dgm:cxn modelId="{AF2A9CB2-608F-4682-94E2-33178EA213C2}" type="presOf" srcId="{8B63D2D4-A463-48B3-94D7-5F48C9B5945E}" destId="{F5DC6B90-E1F8-453B-8E73-ABC48B54FE46}" srcOrd="0" destOrd="0" presId="urn:microsoft.com/office/officeart/2005/8/layout/hList1"/>
    <dgm:cxn modelId="{55EC38B5-E8FF-47AA-B016-14C1A58EC770}" type="presOf" srcId="{595DFEE9-4BBD-4DA6-BA1A-650FCE2DFCEC}" destId="{F5DC6B90-E1F8-453B-8E73-ABC48B54FE46}" srcOrd="0" destOrd="2" presId="urn:microsoft.com/office/officeart/2005/8/layout/hList1"/>
    <dgm:cxn modelId="{A0534FBC-A655-49ED-83D8-CDFC858D521A}" type="presOf" srcId="{66CAC837-AB29-4241-BE01-98044E0E3355}" destId="{268F46C8-92C0-4440-92FB-44A554EA68EC}" srcOrd="0" destOrd="0" presId="urn:microsoft.com/office/officeart/2005/8/layout/hList1"/>
    <dgm:cxn modelId="{E0C7DEBD-4575-4105-B7B0-50EDBDFF24B5}" srcId="{C78208C0-A6A1-47E9-AB70-C7C27E6B2B25}" destId="{595DFEE9-4BBD-4DA6-BA1A-650FCE2DFCEC}" srcOrd="2" destOrd="0" parTransId="{785726A7-8221-41E7-9418-0781DC18052F}" sibTransId="{EFE6BB25-04D1-44D6-B836-E433252E0900}"/>
    <dgm:cxn modelId="{6247FCBF-43C0-4EF7-BD52-80AFEFF67767}" srcId="{66CAC837-AB29-4241-BE01-98044E0E3355}" destId="{C78208C0-A6A1-47E9-AB70-C7C27E6B2B25}" srcOrd="0" destOrd="0" parTransId="{738B526C-3645-475D-9A14-342D75153668}" sibTransId="{B8A0193A-E3DB-413A-BC6E-7B87516891DA}"/>
    <dgm:cxn modelId="{0C5201C0-BA79-46D2-B3ED-8A65F05F89E7}" type="presOf" srcId="{057AF04B-7711-4ED9-AD54-7FDAA23E5142}" destId="{8B9171B4-D391-4470-A332-5CBCB1B452A1}" srcOrd="0" destOrd="1" presId="urn:microsoft.com/office/officeart/2005/8/layout/hList1"/>
    <dgm:cxn modelId="{1F5869C0-4F4F-4D9E-8BB1-02CAB3154CF5}" srcId="{A0DE342D-C3FA-4DAB-993C-D504F9885A1C}" destId="{FEF0B682-5CA4-4315-9BDC-ED30158D42B4}" srcOrd="2" destOrd="0" parTransId="{D2ED331B-9A82-4AE0-9A93-D9F5B0F4AE79}" sibTransId="{A80674B4-F10E-4533-9A03-CA6272D141F9}"/>
    <dgm:cxn modelId="{FFDDD4D5-435A-4EA9-99B4-6431F01F6F1D}" type="presOf" srcId="{A0DE342D-C3FA-4DAB-993C-D504F9885A1C}" destId="{67723CFD-C0A2-4F1C-B91C-FB43C4BB66F6}" srcOrd="0" destOrd="0" presId="urn:microsoft.com/office/officeart/2005/8/layout/hList1"/>
    <dgm:cxn modelId="{2ABBC0DE-DCBC-44C9-835A-4E50BD873E31}" type="presOf" srcId="{D53128FD-144F-4EDF-A40A-7EF17E8F3F86}" destId="{F9A2CAFE-E2A1-4086-A554-18FBC509439D}" srcOrd="0" destOrd="1" presId="urn:microsoft.com/office/officeart/2005/8/layout/hList1"/>
    <dgm:cxn modelId="{B04F8FF3-E1E2-4F13-AC6E-C7C43A449C66}" srcId="{66CAC837-AB29-4241-BE01-98044E0E3355}" destId="{A0DE342D-C3FA-4DAB-993C-D504F9885A1C}" srcOrd="1" destOrd="0" parTransId="{D4EA7744-95D2-4E5A-9F5D-3D6E11D87D70}" sibTransId="{1080389A-0792-4DFF-81D4-33EC5D76F69C}"/>
    <dgm:cxn modelId="{8C4B14FC-4F8F-49B5-A262-5AFBF61BB0BE}" srcId="{C78208C0-A6A1-47E9-AB70-C7C27E6B2B25}" destId="{96536F57-1E3F-419E-A0D0-2117DF264229}" srcOrd="1" destOrd="0" parTransId="{1D4DB615-55E3-449D-AC46-70933B092C43}" sibTransId="{5A44E148-3566-409B-956D-3D5D3F6B1FA1}"/>
    <dgm:cxn modelId="{E43B6CFE-0470-494D-8774-5243B73AEA29}" type="presParOf" srcId="{268F46C8-92C0-4440-92FB-44A554EA68EC}" destId="{119F7D00-5A3E-426F-92B9-316713A59976}" srcOrd="0" destOrd="0" presId="urn:microsoft.com/office/officeart/2005/8/layout/hList1"/>
    <dgm:cxn modelId="{3A805EF1-16AD-41C5-9C07-FA5E2A4A294C}" type="presParOf" srcId="{119F7D00-5A3E-426F-92B9-316713A59976}" destId="{4F2AFD65-075E-4497-ACB0-929391C8CEB7}" srcOrd="0" destOrd="0" presId="urn:microsoft.com/office/officeart/2005/8/layout/hList1"/>
    <dgm:cxn modelId="{CACF9D71-D4E2-4382-8D80-F8DDAFCE24A7}" type="presParOf" srcId="{119F7D00-5A3E-426F-92B9-316713A59976}" destId="{F5DC6B90-E1F8-453B-8E73-ABC48B54FE46}" srcOrd="1" destOrd="0" presId="urn:microsoft.com/office/officeart/2005/8/layout/hList1"/>
    <dgm:cxn modelId="{2216EDF7-A5EB-4B81-B277-65D19974F947}" type="presParOf" srcId="{268F46C8-92C0-4440-92FB-44A554EA68EC}" destId="{216D5920-92A1-42E6-9377-48B1BE64DFA6}" srcOrd="1" destOrd="0" presId="urn:microsoft.com/office/officeart/2005/8/layout/hList1"/>
    <dgm:cxn modelId="{AA3E2FBE-658D-4461-8469-5C5FF6A55381}" type="presParOf" srcId="{268F46C8-92C0-4440-92FB-44A554EA68EC}" destId="{19B52433-CFD5-4A80-BB8A-27186796DEDA}" srcOrd="2" destOrd="0" presId="urn:microsoft.com/office/officeart/2005/8/layout/hList1"/>
    <dgm:cxn modelId="{76AE8397-67D7-4402-91DE-A65BD5643F75}" type="presParOf" srcId="{19B52433-CFD5-4A80-BB8A-27186796DEDA}" destId="{67723CFD-C0A2-4F1C-B91C-FB43C4BB66F6}" srcOrd="0" destOrd="0" presId="urn:microsoft.com/office/officeart/2005/8/layout/hList1"/>
    <dgm:cxn modelId="{F2C5FE68-1F95-4C59-ADF8-C3DF76EEE33A}" type="presParOf" srcId="{19B52433-CFD5-4A80-BB8A-27186796DEDA}" destId="{8B9171B4-D391-4470-A332-5CBCB1B452A1}" srcOrd="1" destOrd="0" presId="urn:microsoft.com/office/officeart/2005/8/layout/hList1"/>
    <dgm:cxn modelId="{7A237418-B866-4B81-8899-7BBAA6E2472B}" type="presParOf" srcId="{268F46C8-92C0-4440-92FB-44A554EA68EC}" destId="{6D82EB00-8F86-41B8-BDFF-9AAF9438350B}" srcOrd="3" destOrd="0" presId="urn:microsoft.com/office/officeart/2005/8/layout/hList1"/>
    <dgm:cxn modelId="{D640EB94-04AB-46C6-B161-58C40C81CB14}" type="presParOf" srcId="{268F46C8-92C0-4440-92FB-44A554EA68EC}" destId="{F0E8FB42-8C93-45F7-BAD5-C3D21725A478}" srcOrd="4" destOrd="0" presId="urn:microsoft.com/office/officeart/2005/8/layout/hList1"/>
    <dgm:cxn modelId="{B6EDA77C-9C6C-4777-BF47-56785F6E7FD5}" type="presParOf" srcId="{F0E8FB42-8C93-45F7-BAD5-C3D21725A478}" destId="{760B7761-49FC-49A0-A7B2-9E7C834153D3}" srcOrd="0" destOrd="0" presId="urn:microsoft.com/office/officeart/2005/8/layout/hList1"/>
    <dgm:cxn modelId="{9730CB62-8080-40F8-AEAF-FB7D82128753}" type="presParOf" srcId="{F0E8FB42-8C93-45F7-BAD5-C3D21725A478}" destId="{F9A2CAFE-E2A1-4086-A554-18FBC509439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2AFD65-075E-4497-ACB0-929391C8CEB7}">
      <dsp:nvSpPr>
        <dsp:cNvPr id="0" name=""/>
        <dsp:cNvSpPr/>
      </dsp:nvSpPr>
      <dsp:spPr>
        <a:xfrm>
          <a:off x="2539" y="786633"/>
          <a:ext cx="2476500" cy="9906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/>
            <a:t>Data</a:t>
          </a:r>
          <a:endParaRPr lang="zh-CN" altLang="en-US" sz="3200" kern="1200" dirty="0"/>
        </a:p>
      </dsp:txBody>
      <dsp:txXfrm>
        <a:off x="2539" y="786633"/>
        <a:ext cx="2476500" cy="990600"/>
      </dsp:txXfrm>
    </dsp:sp>
    <dsp:sp modelId="{F5DC6B90-E1F8-453B-8E73-ABC48B54FE46}">
      <dsp:nvSpPr>
        <dsp:cNvPr id="0" name=""/>
        <dsp:cNvSpPr/>
      </dsp:nvSpPr>
      <dsp:spPr>
        <a:xfrm>
          <a:off x="2539" y="1777233"/>
          <a:ext cx="2476500" cy="285480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/>
            <a:t>Dataset: More high quality dataset for model training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+mn-ea"/>
              <a:cs typeface="+mn-cs"/>
            </a:rPr>
            <a:t>Augmentation: Clip object position to have better annotations</a:t>
          </a:r>
          <a:endParaRPr lang="zh-CN" altLang="en-US" sz="18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+mn-ea"/>
            <a:cs typeface="+mn-cs"/>
          </a:endParaRPr>
        </a:p>
      </dsp:txBody>
      <dsp:txXfrm>
        <a:off x="2539" y="1777233"/>
        <a:ext cx="2476500" cy="2854800"/>
      </dsp:txXfrm>
    </dsp:sp>
    <dsp:sp modelId="{67723CFD-C0A2-4F1C-B91C-FB43C4BB66F6}">
      <dsp:nvSpPr>
        <dsp:cNvPr id="0" name=""/>
        <dsp:cNvSpPr/>
      </dsp:nvSpPr>
      <dsp:spPr>
        <a:xfrm>
          <a:off x="2825749" y="786633"/>
          <a:ext cx="2476500" cy="990600"/>
        </a:xfrm>
        <a:prstGeom prst="rect">
          <a:avLst/>
        </a:prstGeom>
        <a:solidFill>
          <a:schemeClr val="accent2">
            <a:hueOff val="-270647"/>
            <a:satOff val="0"/>
            <a:lumOff val="7843"/>
            <a:alphaOff val="0"/>
          </a:schemeClr>
        </a:solidFill>
        <a:ln w="12700" cap="flat" cmpd="sng" algn="ctr">
          <a:solidFill>
            <a:schemeClr val="accent2">
              <a:hueOff val="-270647"/>
              <a:satOff val="0"/>
              <a:lumOff val="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/>
            <a:t>Model</a:t>
          </a:r>
          <a:endParaRPr lang="zh-CN" altLang="en-US" sz="3200" kern="1200" dirty="0"/>
        </a:p>
      </dsp:txBody>
      <dsp:txXfrm>
        <a:off x="2825749" y="786633"/>
        <a:ext cx="2476500" cy="990600"/>
      </dsp:txXfrm>
    </dsp:sp>
    <dsp:sp modelId="{8B9171B4-D391-4470-A332-5CBCB1B452A1}">
      <dsp:nvSpPr>
        <dsp:cNvPr id="0" name=""/>
        <dsp:cNvSpPr/>
      </dsp:nvSpPr>
      <dsp:spPr>
        <a:xfrm>
          <a:off x="2825749" y="1777233"/>
          <a:ext cx="2476500" cy="2854800"/>
        </a:xfrm>
        <a:prstGeom prst="rect">
          <a:avLst/>
        </a:prstGeom>
        <a:solidFill>
          <a:schemeClr val="accent2">
            <a:tint val="40000"/>
            <a:alpha val="90000"/>
            <a:hueOff val="-346517"/>
            <a:satOff val="20490"/>
            <a:lumOff val="225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46517"/>
              <a:satOff val="20490"/>
              <a:lumOff val="22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/>
            <a:t>Training:</a:t>
          </a:r>
          <a:r>
            <a:rPr lang="en-US" altLang="zh-CN" sz="1800" kern="1200" dirty="0">
              <a:highlight>
                <a:srgbClr val="FFFF00"/>
              </a:highlight>
            </a:rPr>
            <a:t> More variety of model such as resnet-152</a:t>
          </a:r>
          <a:endParaRPr lang="zh-CN" altLang="en-US" sz="1800" kern="1200" dirty="0">
            <a:highlight>
              <a:srgbClr val="FFFF00"/>
            </a:highlight>
          </a:endParaRP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/>
            <a:t>Training: </a:t>
          </a:r>
          <a:r>
            <a:rPr lang="en-US" altLang="zh-CN" sz="1800" kern="1200" dirty="0">
              <a:highlight>
                <a:srgbClr val="FFFF00"/>
              </a:highlight>
            </a:rPr>
            <a:t>More Epochs, different hyper-parameters research such as MC dropout</a:t>
          </a:r>
          <a:endParaRPr lang="zh-CN" altLang="en-US" sz="1800" kern="1200" dirty="0">
            <a:highlight>
              <a:srgbClr val="FFFF00"/>
            </a:highlight>
          </a:endParaRPr>
        </a:p>
      </dsp:txBody>
      <dsp:txXfrm>
        <a:off x="2825749" y="1777233"/>
        <a:ext cx="2476500" cy="2854800"/>
      </dsp:txXfrm>
    </dsp:sp>
    <dsp:sp modelId="{760B7761-49FC-49A0-A7B2-9E7C834153D3}">
      <dsp:nvSpPr>
        <dsp:cNvPr id="0" name=""/>
        <dsp:cNvSpPr/>
      </dsp:nvSpPr>
      <dsp:spPr>
        <a:xfrm>
          <a:off x="5648960" y="786633"/>
          <a:ext cx="2476500" cy="990600"/>
        </a:xfrm>
        <a:prstGeom prst="rect">
          <a:avLst/>
        </a:prstGeom>
        <a:solidFill>
          <a:schemeClr val="accent2">
            <a:hueOff val="-541294"/>
            <a:satOff val="0"/>
            <a:lumOff val="15686"/>
            <a:alphaOff val="0"/>
          </a:schemeClr>
        </a:solidFill>
        <a:ln w="12700" cap="flat" cmpd="sng" algn="ctr">
          <a:solidFill>
            <a:schemeClr val="accent2">
              <a:hueOff val="-541294"/>
              <a:satOff val="0"/>
              <a:lumOff val="156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/>
            <a:t>UI</a:t>
          </a:r>
          <a:r>
            <a:rPr lang="en-US" altLang="zh-CN" sz="4600" kern="1200" dirty="0"/>
            <a:t> </a:t>
          </a:r>
          <a:endParaRPr lang="zh-CN" altLang="en-US" sz="4600" kern="1200" dirty="0"/>
        </a:p>
      </dsp:txBody>
      <dsp:txXfrm>
        <a:off x="5648960" y="786633"/>
        <a:ext cx="2476500" cy="990600"/>
      </dsp:txXfrm>
    </dsp:sp>
    <dsp:sp modelId="{F9A2CAFE-E2A1-4086-A554-18FBC509439D}">
      <dsp:nvSpPr>
        <dsp:cNvPr id="0" name=""/>
        <dsp:cNvSpPr/>
      </dsp:nvSpPr>
      <dsp:spPr>
        <a:xfrm>
          <a:off x="5648960" y="1777233"/>
          <a:ext cx="2476500" cy="2854800"/>
        </a:xfrm>
        <a:prstGeom prst="rect">
          <a:avLst/>
        </a:prstGeom>
        <a:solidFill>
          <a:schemeClr val="accent2">
            <a:tint val="40000"/>
            <a:alpha val="90000"/>
            <a:hueOff val="-693033"/>
            <a:satOff val="40981"/>
            <a:lumOff val="451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693033"/>
              <a:satOff val="40981"/>
              <a:lumOff val="45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/>
            <a:t>More user-friendly functionalities: archives, alarms, etc.</a:t>
          </a:r>
          <a:endParaRPr lang="zh-CN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/>
            <a:t>More platforms supported</a:t>
          </a:r>
          <a:endParaRPr lang="zh-CN" altLang="en-US" sz="1600" kern="1200" dirty="0"/>
        </a:p>
      </dsp:txBody>
      <dsp:txXfrm>
        <a:off x="5648960" y="1777233"/>
        <a:ext cx="2476500" cy="2854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A78A55-3702-A9DD-485B-6C2348BAE6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ED747-F8C3-465C-AFB3-FAC734470BC5}" type="datetime1">
              <a:rPr lang="de-DE" altLang="zh-CN" smtClean="0">
                <a:solidFill>
                  <a:srgbClr val="898989"/>
                </a:solidFill>
              </a:rPr>
              <a:t>02.02.2024</a:t>
            </a:fld>
            <a:endParaRPr lang="de-DE" dirty="0">
              <a:solidFill>
                <a:srgbClr val="898989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3380354-33AD-CAA5-CECB-C976388172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895" y="781200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>
                <a:solidFill>
                  <a:srgbClr val="898989"/>
                </a:solidFill>
              </a:rPr>
              <a:t>FB18 | ICE | Data Science II</a:t>
            </a:r>
            <a:endParaRPr lang="de-DE" dirty="0">
              <a:solidFill>
                <a:srgbClr val="898989"/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3AF8F44-7C9B-FC9C-954B-B3100F2B9A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2718" y="781200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A7D0D7-CB1E-4E76-B87A-A5F3A360A4B8}" type="slidenum">
              <a:rPr lang="de-DE" smtClean="0">
                <a:solidFill>
                  <a:srgbClr val="898989"/>
                </a:solidFill>
              </a:rPr>
              <a:t>‹#›</a:t>
            </a:fld>
            <a:endParaRPr lang="de-DE">
              <a:solidFill>
                <a:srgbClr val="898989"/>
              </a:solidFill>
            </a:endParaRPr>
          </a:p>
        </p:txBody>
      </p:sp>
      <p:grpSp>
        <p:nvGrpSpPr>
          <p:cNvPr id="6" name="TU Da Logo">
            <a:extLst>
              <a:ext uri="{FF2B5EF4-FFF2-40B4-BE49-F238E27FC236}">
                <a16:creationId xmlns:a16="http://schemas.microsoft.com/office/drawing/2014/main" id="{1B2B06D3-8753-5133-9188-AE459F7AD654}"/>
              </a:ext>
            </a:extLst>
          </p:cNvPr>
          <p:cNvGrpSpPr/>
          <p:nvPr/>
        </p:nvGrpSpPr>
        <p:grpSpPr>
          <a:xfrm>
            <a:off x="119822" y="137059"/>
            <a:ext cx="1396524" cy="559248"/>
            <a:chOff x="7454900" y="306388"/>
            <a:chExt cx="1704610" cy="682624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0D839F9D-D886-2326-7EDA-CFF7F40AFE0E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A88F50A3-1558-A807-1966-87F4BFE9FA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3D601C6E-9093-8CBD-FD59-89128CE6AC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0F27C1C5-EE32-79B6-CC5B-76E0A4669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DCA98B89-C06C-1AFA-6046-473CE330AD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6CE97323-EA31-B978-ED66-B1F83219FC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88BFE13B-74F5-DD35-6914-A8A6E24A02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00CFEF3E-A6FE-E8FE-10F8-3ED6C3F212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70B05B52-12B6-944D-AC1A-F00C2F4E2E2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1E356202-0A47-80E7-90B0-E97229222D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B654D27-05C8-139B-EB9C-5F888F7226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1810847879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DAD57671-A726-4694-BDD2-E986F56761CE}" type="datetime1">
              <a:rPr lang="de-DE" altLang="zh-CN" smtClean="0"/>
              <a:t>02.02.2024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rgbClr val="898989"/>
                </a:solidFill>
              </a:defRPr>
            </a:lvl1pPr>
          </a:lstStyle>
          <a:p>
            <a:r>
              <a:rPr lang="de-DE"/>
              <a:t>FB18 | ICE | Data Science II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0A89A431-735D-4157-B499-868DAC0D551C}" type="slidenum">
              <a:rPr lang="de-DE" smtClean="0"/>
              <a:pPr/>
              <a:t>‹#›</a:t>
            </a:fld>
            <a:endParaRPr lang="de-DE"/>
          </a:p>
        </p:txBody>
      </p:sp>
      <p:grpSp>
        <p:nvGrpSpPr>
          <p:cNvPr id="8" name="TU Da Logo">
            <a:extLst>
              <a:ext uri="{FF2B5EF4-FFF2-40B4-BE49-F238E27FC236}">
                <a16:creationId xmlns:a16="http://schemas.microsoft.com/office/drawing/2014/main" id="{96C9F426-C331-5A79-76DF-05A5F9463BF3}"/>
              </a:ext>
            </a:extLst>
          </p:cNvPr>
          <p:cNvGrpSpPr/>
          <p:nvPr/>
        </p:nvGrpSpPr>
        <p:grpSpPr>
          <a:xfrm>
            <a:off x="0" y="0"/>
            <a:ext cx="1396524" cy="559248"/>
            <a:chOff x="7454900" y="306388"/>
            <a:chExt cx="1704610" cy="682624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29449998-EA2C-2328-4B51-411E09C4E080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A34355F-DA0C-5D6B-7826-E4185B86D4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8FD2880-5146-CE19-42AE-BB9DE00652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019F0C27-B9AD-9598-6A47-3085A7D4B4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1C03560C-EC72-CF50-20C3-4EA5F06842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0375D7A7-1E67-CF3A-F80C-50846D74CC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FB124E21-02A5-C056-2D6F-5FA0D0D9C0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FD42C70B-C72B-02BF-16BD-BB8E559E3F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F5539213-4F7F-2105-A3FB-10E097A76B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FFACB8FC-374A-F97F-4BCF-93906CBC44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5086F604-AA6F-7757-E42D-F621BFBEDB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  <p:sp>
        <p:nvSpPr>
          <p:cNvPr id="20" name="Notizenplatzhalter 19">
            <a:extLst>
              <a:ext uri="{FF2B5EF4-FFF2-40B4-BE49-F238E27FC236}">
                <a16:creationId xmlns:a16="http://schemas.microsoft.com/office/drawing/2014/main" id="{12F4F817-719A-78AC-E4C4-9C9BEF2E8A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64491941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923925"/>
            <a:ext cx="5461000" cy="3071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99" name="Google Shape;399;p62:notes"/>
          <p:cNvSpPr txBox="1">
            <a:spLocks noGrp="1"/>
          </p:cNvSpPr>
          <p:nvPr>
            <p:ph type="body" idx="1"/>
          </p:nvPr>
        </p:nvSpPr>
        <p:spPr>
          <a:xfrm>
            <a:off x="190500" y="4284663"/>
            <a:ext cx="6477000" cy="428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400" name="Google Shape;400;p62:notes"/>
          <p:cNvSpPr txBox="1">
            <a:spLocks noGrp="1"/>
          </p:cNvSpPr>
          <p:nvPr>
            <p:ph type="sldNum" idx="12"/>
          </p:nvPr>
        </p:nvSpPr>
        <p:spPr>
          <a:xfrm>
            <a:off x="5913438" y="8685213"/>
            <a:ext cx="9429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0754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AD57671-A726-4694-BDD2-E986F56761CE}" type="datetime1">
              <a:rPr lang="de-DE" altLang="zh-CN" smtClean="0"/>
              <a:t>02.02.2024</a:t>
            </a:fld>
            <a:endParaRPr lang="de-DE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FB18 | ICE | Data Science II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4644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AD57671-A726-4694-BDD2-E986F56761CE}" type="datetime1">
              <a:rPr lang="de-DE" altLang="zh-CN" smtClean="0"/>
              <a:t>02.02.2024</a:t>
            </a:fld>
            <a:endParaRPr lang="de-DE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FB18 | ICE | Data Science II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3481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8576444-F1FA-C7C0-CE5B-3E38BC49F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1AC5976C-6508-C625-318E-F2DF57DD1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67C8D-2069-4FF4-8465-F5CD9D384566}" type="datetime1">
              <a:rPr lang="de-DE" altLang="zh-CN" smtClean="0"/>
              <a:t>02.02.2024</a:t>
            </a:fld>
            <a:endParaRPr lang="de-DE" dirty="0"/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3C4291AF-FF44-EF87-05D9-098E2D102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8F682291-BA5A-2883-00A3-BDF513CC2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342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8FC2DAB9-ADD2-1E42-D0D7-6395646D291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753468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9093F2-7696-269A-BB11-D5C2FFA8B7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Mastertitelformat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41FE660-7BC8-B76D-97BD-90A64F338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9CA52-21FC-42A5-8C52-8F28A1BA868B}" type="datetime1">
              <a:rPr lang="de-DE" altLang="zh-CN" smtClean="0"/>
              <a:t>02.02.2024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363686E-60AA-D422-E6EE-8DD8E5F8A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739CE4A-2BE8-F232-4C6E-237F56AB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419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2DE3C2-C819-A980-93F3-EAC418950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C5E4E-3688-49BC-B932-FBB96F1BF0F9}" type="datetime1">
              <a:rPr lang="de-DE" altLang="zh-CN" smtClean="0"/>
              <a:t>02.02.2024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40727B-45B4-9274-85DF-F723F18B2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6601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0C98F9-4C2E-C87D-E7B9-6F2B61522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29899DF-0EEB-9851-F842-71FDD632A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EE8E-7E23-49F2-B49C-DAD587C94E25}" type="datetime1">
              <a:rPr lang="de-DE" altLang="zh-CN" smtClean="0"/>
              <a:t>02.02.2024</a:t>
            </a:fld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BE3D518-B359-13A9-78B0-4B3EF0C54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1400A6-6040-E0AF-DE59-D6A1411B2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9746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Axel Becker</a:t>
            </a:r>
          </a:p>
        </p:txBody>
      </p:sp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AAD74F33-9F8F-81B2-9A6E-F9996FE93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BEEDE-2C9D-480F-A386-7DA03D1F4B06}" type="datetime1">
              <a:rPr lang="de-DE" altLang="zh-CN" smtClean="0"/>
              <a:t>02.02.2024</a:t>
            </a:fld>
            <a:endParaRPr lang="de-DE" dirty="0"/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4D109A79-FF14-BB93-C1F5-9B768C234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78183BB7-57E4-2D9A-D23A-88312A845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6711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5B51E-400E-4B7E-875A-1E06D78838DC}" type="datetime1">
              <a:rPr lang="de-DE" altLang="zh-CN" smtClean="0"/>
              <a:t>02.02.2024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Thomas Ott</a:t>
            </a:r>
          </a:p>
        </p:txBody>
      </p:sp>
    </p:spTree>
    <p:extLst>
      <p:ext uri="{BB962C8B-B14F-4D97-AF65-F5344CB8AC3E}">
        <p14:creationId xmlns:p14="http://schemas.microsoft.com/office/powerpoint/2010/main" val="3498994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3E840-8EDE-4FB3-8301-CBA95263E11D}" type="datetime1">
              <a:rPr lang="de-DE" altLang="zh-CN" smtClean="0"/>
              <a:t>02.02.2024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Thomas Ott</a:t>
            </a:r>
          </a:p>
        </p:txBody>
      </p:sp>
    </p:spTree>
    <p:extLst>
      <p:ext uri="{BB962C8B-B14F-4D97-AF65-F5344CB8AC3E}">
        <p14:creationId xmlns:p14="http://schemas.microsoft.com/office/powerpoint/2010/main" val="10139829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5CDA01-DDC9-2253-72DE-96209CE4E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7C98BC-77ED-57FD-F633-2BC8142A2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980000"/>
            <a:ext cx="11519987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FCB9AE0-FB31-AD7B-F074-94F25823D6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7945E48-D0AD-4191-95C7-745D6171D3AB}" type="datetime1">
              <a:rPr lang="de-DE" altLang="zh-CN" smtClean="0"/>
              <a:t>02.02.2024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DBDDB1D6-39C5-381A-1C8E-0B3A2109CC7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D1513966-0604-55AE-E780-E1382633BF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6783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A8DEF2-3EB0-7C61-65FD-4CF2BF6AA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924000"/>
            <a:ext cx="11558700" cy="1080000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BB02D4D-81F0-49AF-1CF0-1A75D0BC7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5040000"/>
            <a:ext cx="7919993" cy="1080000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A0B6FE2-4691-8E94-5E86-36CF5EFB7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7BE6-D14D-495A-92B4-9D7A11882B06}" type="datetime1">
              <a:rPr lang="de-DE" altLang="zh-CN" smtClean="0"/>
              <a:t>02.02.2024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A590409-784D-7817-ED5F-00C6036B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7200000" cy="180000"/>
          </a:xfrm>
        </p:spPr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28A47B0-219D-E504-F79C-A5E591940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7053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964544-40DC-4288-275B-FB15B4D07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512A440-6CC2-C81B-AAB4-F8419E201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BB6C1-9579-4C89-B0E7-CCC31313F350}" type="datetime1">
              <a:rPr lang="de-DE" altLang="zh-CN" smtClean="0"/>
              <a:t>02.02.2024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EA03BC-F835-8900-FE38-6958D04E8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69E877-7369-A8AF-FF8A-DDFA8A855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6B08FBBD-180E-596B-F91F-8F6ADC5F63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2" y="1980000"/>
            <a:ext cx="5580000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CD333C59-0ADD-F97D-91D2-1E187ECAF60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00209" y="1980000"/>
            <a:ext cx="5580000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88877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EA8B7A-08C3-285D-CDA3-D0DCEF856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5C45FF0-DFBA-6FB8-5D9D-4E9A98A87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00B2B-B110-44AF-8A9E-EF09E5F227D1}" type="datetime1">
              <a:rPr lang="de-DE" altLang="zh-CN" smtClean="0"/>
              <a:t>02.02.2024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1DAEC6-70FB-93F3-56DA-505CA7898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19F1D11-78E8-8CC4-923C-7925ADB72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D1F37F6-4222-0F2F-8273-DDE8A60C7A1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980000"/>
            <a:ext cx="11520487" cy="4068000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7B3ED93-4F10-B98E-C79A-9C75CB74FC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363" y="6084000"/>
            <a:ext cx="11520487" cy="3600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400">
                <a:solidFill>
                  <a:schemeClr val="accent6"/>
                </a:solidFill>
              </a:defRPr>
            </a:lvl1pPr>
            <a:lvl2pPr marL="457200" indent="0">
              <a:buNone/>
              <a:defRPr sz="1400">
                <a:solidFill>
                  <a:schemeClr val="accent6"/>
                </a:solidFill>
              </a:defRPr>
            </a:lvl2pPr>
            <a:lvl3pPr marL="914400" indent="0">
              <a:buNone/>
              <a:defRPr sz="1400">
                <a:solidFill>
                  <a:schemeClr val="accent6"/>
                </a:solidFill>
              </a:defRPr>
            </a:lvl3pPr>
            <a:lvl4pPr marL="1371600" indent="0">
              <a:buNone/>
              <a:defRPr sz="1400">
                <a:solidFill>
                  <a:schemeClr val="accent6"/>
                </a:solidFill>
              </a:defRPr>
            </a:lvl4pPr>
            <a:lvl5pPr marL="1828800" indent="0">
              <a:buNone/>
              <a:defRPr sz="1400">
                <a:solidFill>
                  <a:schemeClr val="accent6"/>
                </a:solidFill>
              </a:defRPr>
            </a:lvl5pPr>
          </a:lstStyle>
          <a:p>
            <a:pPr lvl="0"/>
            <a:r>
              <a:rPr lang="de-DE" dirty="0"/>
              <a:t>Bildunterschrift / Caption</a:t>
            </a:r>
          </a:p>
        </p:txBody>
      </p:sp>
    </p:spTree>
    <p:extLst>
      <p:ext uri="{BB962C8B-B14F-4D97-AF65-F5344CB8AC3E}">
        <p14:creationId xmlns:p14="http://schemas.microsoft.com/office/powerpoint/2010/main" val="3588630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859BFDA-5919-80E3-6FB9-03C9FBF61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736682"/>
            <a:ext cx="7560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5DB4C4-7360-79EC-43CC-2887232E8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980000"/>
            <a:ext cx="11519987" cy="450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grpSp>
        <p:nvGrpSpPr>
          <p:cNvPr id="7" name="TU Da Logo">
            <a:extLst>
              <a:ext uri="{FF2B5EF4-FFF2-40B4-BE49-F238E27FC236}">
                <a16:creationId xmlns:a16="http://schemas.microsoft.com/office/drawing/2014/main" id="{51119E7C-0EFF-440C-7D9B-DC934FA66296}"/>
              </a:ext>
            </a:extLst>
          </p:cNvPr>
          <p:cNvGrpSpPr/>
          <p:nvPr userDrawn="1"/>
        </p:nvGrpSpPr>
        <p:grpSpPr>
          <a:xfrm>
            <a:off x="9917994" y="179999"/>
            <a:ext cx="2272819" cy="910166"/>
            <a:chOff x="7454900" y="306388"/>
            <a:chExt cx="1704614" cy="682624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65BC44CB-CBBB-FAC0-EB9F-E8F9DC95037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C445B24-F9B1-8960-5444-7772C7A47F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54900" y="306388"/>
              <a:ext cx="1704614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378BFC59-1C78-1D5B-F297-FDAE60A3B3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D4C2154-1036-25AE-9332-6CD29C8A49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F1AA4C57-F564-9D30-8972-9143A104F6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88ED9D6D-B335-8396-2289-7DD61F9A06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8872A2F5-7430-CC8E-7732-1707D9E6FB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AE49A029-9AE0-4CF9-87DF-91910B2623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8CBC970-FC0D-4723-B28A-D212B56428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4638EAF1-DC81-698A-E2F9-ED824E3D31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7FD520B6-32AC-A196-05E4-28829C4F09C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  <p:sp>
        <p:nvSpPr>
          <p:cNvPr id="21" name="Datumsplatzhalter 20">
            <a:extLst>
              <a:ext uri="{FF2B5EF4-FFF2-40B4-BE49-F238E27FC236}">
                <a16:creationId xmlns:a16="http://schemas.microsoft.com/office/drawing/2014/main" id="{AF9F05BC-ECE1-ED71-B285-6224B2166F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000" y="6558140"/>
            <a:ext cx="1439993" cy="180000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800" spc="8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BEEDE-2C9D-480F-A386-7DA03D1F4B06}" type="datetime1">
              <a:rPr lang="de-DE" altLang="zh-CN" smtClean="0"/>
              <a:t>02.02.2024</a:t>
            </a:fld>
            <a:endParaRPr lang="de-DE" dirty="0"/>
          </a:p>
        </p:txBody>
      </p: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3419663B-FA1A-D2AC-6FFB-FEF3AE171B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360000"/>
            <a:ext cx="7560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dirty="0"/>
              <a:t>Data Science II / Deadlock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146D37BF-C929-35EB-9D31-617A9D8FE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17905" y="6558140"/>
            <a:ext cx="1462304" cy="180000"/>
          </a:xfrm>
          <a:prstGeom prst="rect">
            <a:avLst/>
          </a:prstGeom>
        </p:spPr>
        <p:txBody>
          <a:bodyPr vert="horz" lIns="91440" tIns="45720" rIns="0" bIns="45720" rtlCol="0" anchor="b" anchorCtr="0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Fußzeilenplatzhalter 21">
            <a:extLst>
              <a:ext uri="{FF2B5EF4-FFF2-40B4-BE49-F238E27FC236}">
                <a16:creationId xmlns:a16="http://schemas.microsoft.com/office/drawing/2014/main" id="{7D283BE2-FBCB-712B-618D-52A485BD70FD}"/>
              </a:ext>
            </a:extLst>
          </p:cNvPr>
          <p:cNvSpPr txBox="1">
            <a:spLocks/>
          </p:cNvSpPr>
          <p:nvPr userDrawn="1"/>
        </p:nvSpPr>
        <p:spPr>
          <a:xfrm>
            <a:off x="2134800" y="6563539"/>
            <a:ext cx="7920000" cy="18000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de-DE"/>
            </a:defPPr>
            <a:lvl1pPr marL="0" algn="ctr" defTabSz="914400" rtl="0" eaLnBrk="1" latinLnBrk="0" hangingPunct="1">
              <a:defRPr sz="800" kern="1200" spc="4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FB18 | ICE | Data Science II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464CF79-8FDD-5303-2D83-D41AB90816E0}"/>
              </a:ext>
            </a:extLst>
          </p:cNvPr>
          <p:cNvSpPr txBox="1"/>
          <p:nvPr userDrawn="1"/>
        </p:nvSpPr>
        <p:spPr>
          <a:xfrm>
            <a:off x="8256000" y="1629000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0D545252-47C0-598A-6E62-D4F700FDB6C5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885" y="155177"/>
            <a:ext cx="2133160" cy="86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86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  <p:sldLayoutId id="2147483664" r:id="rId3"/>
    <p:sldLayoutId id="2147483665" r:id="rId4"/>
    <p:sldLayoutId id="2147483666" r:id="rId5"/>
    <p:sldLayoutId id="2147483650" r:id="rId6"/>
    <p:sldLayoutId id="2147483651" r:id="rId7"/>
    <p:sldLayoutId id="2147483667" r:id="rId8"/>
    <p:sldLayoutId id="2147483668" r:id="rId9"/>
    <p:sldLayoutId id="2147483661" r:id="rId10"/>
    <p:sldLayoutId id="2147483654" r:id="rId11"/>
    <p:sldLayoutId id="2147483655" r:id="rId12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200" kern="1200" cap="all" baseline="0">
          <a:solidFill>
            <a:schemeClr val="tx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§"/>
        <a:defRPr sz="2000" kern="1200" spc="4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1">
            <a:extLst>
              <a:ext uri="{FF2B5EF4-FFF2-40B4-BE49-F238E27FC236}">
                <a16:creationId xmlns:a16="http://schemas.microsoft.com/office/drawing/2014/main" id="{BC86B6B7-2329-136C-F771-78D97657D4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P</a:t>
            </a:r>
            <a:r>
              <a:rPr lang="en-US" altLang="zh-CN" sz="3600" dirty="0"/>
              <a:t>uppy master</a:t>
            </a:r>
            <a:endParaRPr lang="de-DE" sz="3600" dirty="0"/>
          </a:p>
        </p:txBody>
      </p:sp>
      <p:sp>
        <p:nvSpPr>
          <p:cNvPr id="28" name="副标题 5">
            <a:extLst>
              <a:ext uri="{FF2B5EF4-FFF2-40B4-BE49-F238E27FC236}">
                <a16:creationId xmlns:a16="http://schemas.microsoft.com/office/drawing/2014/main" id="{DB6FD59F-00FA-9266-3D49-EB92030ACB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/>
          <a:lstStyle/>
          <a:p>
            <a:endParaRPr lang="de-DE" altLang="zh-CN" sz="1800" dirty="0">
              <a:latin typeface="+mn-lt"/>
              <a:ea typeface="MS PGothic" panose="020B0600070205080204" pitchFamily="34" charset="-128"/>
            </a:endParaRPr>
          </a:p>
          <a:p>
            <a:r>
              <a:rPr lang="de-DE" altLang="zh-CN" sz="1800" dirty="0">
                <a:latin typeface="+mn-lt"/>
                <a:ea typeface="MS PGothic" panose="020B0600070205080204" pitchFamily="34" charset="-128"/>
              </a:rPr>
              <a:t>DATA SCIENCE II  /  TU DARMSTADT</a:t>
            </a:r>
            <a:endParaRPr lang="zh-CN" altLang="en-US" dirty="0"/>
          </a:p>
        </p:txBody>
      </p:sp>
      <p:sp>
        <p:nvSpPr>
          <p:cNvPr id="29" name="Datumsplatzhalter 2">
            <a:extLst>
              <a:ext uri="{FF2B5EF4-FFF2-40B4-BE49-F238E27FC236}">
                <a16:creationId xmlns:a16="http://schemas.microsoft.com/office/drawing/2014/main" id="{77BD3B06-17F2-1A11-B81E-72543F1DAC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89E3D9FA-5B72-4C2C-9CB2-CC4404229BE0}" type="datetime1">
              <a:rPr lang="de-DE" smtClean="0"/>
              <a:t>02.02.2024</a:t>
            </a:fld>
            <a:endParaRPr lang="de-DE" dirty="0"/>
          </a:p>
        </p:txBody>
      </p:sp>
      <p:sp>
        <p:nvSpPr>
          <p:cNvPr id="30" name="Foliennummernplatzhalter 4">
            <a:extLst>
              <a:ext uri="{FF2B5EF4-FFF2-40B4-BE49-F238E27FC236}">
                <a16:creationId xmlns:a16="http://schemas.microsoft.com/office/drawing/2014/main" id="{A0846B01-B03C-88B0-3680-A355C88E5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33" name="半闭框 32">
            <a:extLst>
              <a:ext uri="{FF2B5EF4-FFF2-40B4-BE49-F238E27FC236}">
                <a16:creationId xmlns:a16="http://schemas.microsoft.com/office/drawing/2014/main" id="{62B2903A-ED23-129E-0A95-A74290A9A668}"/>
              </a:ext>
            </a:extLst>
          </p:cNvPr>
          <p:cNvSpPr/>
          <p:nvPr/>
        </p:nvSpPr>
        <p:spPr>
          <a:xfrm>
            <a:off x="1079996" y="1135411"/>
            <a:ext cx="2520001" cy="2050939"/>
          </a:xfrm>
          <a:prstGeom prst="halfFrame">
            <a:avLst>
              <a:gd name="adj1" fmla="val 14033"/>
              <a:gd name="adj2" fmla="val 1468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半闭框 33">
            <a:extLst>
              <a:ext uri="{FF2B5EF4-FFF2-40B4-BE49-F238E27FC236}">
                <a16:creationId xmlns:a16="http://schemas.microsoft.com/office/drawing/2014/main" id="{A2442C9A-1449-7C13-7566-20AF6D50F712}"/>
              </a:ext>
            </a:extLst>
          </p:cNvPr>
          <p:cNvSpPr/>
          <p:nvPr/>
        </p:nvSpPr>
        <p:spPr>
          <a:xfrm rot="10800000">
            <a:off x="8592005" y="2305799"/>
            <a:ext cx="2520001" cy="2050939"/>
          </a:xfrm>
          <a:prstGeom prst="halfFrame">
            <a:avLst>
              <a:gd name="adj1" fmla="val 14033"/>
              <a:gd name="adj2" fmla="val 1468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Textplatzhalter 3">
            <a:extLst>
              <a:ext uri="{FF2B5EF4-FFF2-40B4-BE49-F238E27FC236}">
                <a16:creationId xmlns:a16="http://schemas.microsoft.com/office/drawing/2014/main" id="{09944A5F-CEFC-8DBC-7FB9-C9E39A7F0EBE}"/>
              </a:ext>
            </a:extLst>
          </p:cNvPr>
          <p:cNvSpPr txBox="1">
            <a:spLocks/>
          </p:cNvSpPr>
          <p:nvPr/>
        </p:nvSpPr>
        <p:spPr>
          <a:xfrm>
            <a:off x="1849317" y="3924786"/>
            <a:ext cx="8280000" cy="9038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tabLst>
                <a:tab pos="715963" algn="r"/>
                <a:tab pos="984250" algn="l"/>
              </a:tabLst>
            </a:pPr>
            <a:r>
              <a:rPr lang="de-DE" dirty="0"/>
              <a:t>	</a:t>
            </a:r>
          </a:p>
          <a:p>
            <a:pPr algn="ctr">
              <a:tabLst>
                <a:tab pos="715963" algn="r"/>
                <a:tab pos="984250" algn="l"/>
              </a:tabLst>
            </a:pPr>
            <a:r>
              <a:rPr lang="de-DE" sz="1600" dirty="0">
                <a:latin typeface="+mn-lt"/>
                <a:ea typeface="MS PGothic" panose="020B0600070205080204" pitchFamily="34" charset="-128"/>
              </a:rPr>
              <a:t>DeadLock</a:t>
            </a:r>
          </a:p>
        </p:txBody>
      </p:sp>
      <p:pic>
        <p:nvPicPr>
          <p:cNvPr id="36" name="图形 35" descr="原子">
            <a:extLst>
              <a:ext uri="{FF2B5EF4-FFF2-40B4-BE49-F238E27FC236}">
                <a16:creationId xmlns:a16="http://schemas.microsoft.com/office/drawing/2014/main" id="{0C1CE927-0FA0-7E97-C5DE-037A2EA98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12266" y="3485047"/>
            <a:ext cx="914400" cy="914400"/>
          </a:xfrm>
          <a:prstGeom prst="rect">
            <a:avLst/>
          </a:prstGeom>
        </p:spPr>
      </p:pic>
      <p:pic>
        <p:nvPicPr>
          <p:cNvPr id="38" name="图形 37" descr="书籍">
            <a:extLst>
              <a:ext uri="{FF2B5EF4-FFF2-40B4-BE49-F238E27FC236}">
                <a16:creationId xmlns:a16="http://schemas.microsoft.com/office/drawing/2014/main" id="{AC3173D6-CBC7-ECF5-52DE-08A8AD6C91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3994" y="5344551"/>
            <a:ext cx="914400" cy="914400"/>
          </a:xfrm>
          <a:prstGeom prst="rect">
            <a:avLst/>
          </a:prstGeom>
        </p:spPr>
      </p:pic>
      <p:pic>
        <p:nvPicPr>
          <p:cNvPr id="39" name="图形 38" descr="筒仓">
            <a:extLst>
              <a:ext uri="{FF2B5EF4-FFF2-40B4-BE49-F238E27FC236}">
                <a16:creationId xmlns:a16="http://schemas.microsoft.com/office/drawing/2014/main" id="{09CE23D2-AC1E-E2C5-99AD-97C0D7FE57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7733" y="4354202"/>
            <a:ext cx="914400" cy="914400"/>
          </a:xfrm>
          <a:prstGeom prst="rect">
            <a:avLst/>
          </a:prstGeom>
        </p:spPr>
      </p:pic>
      <p:pic>
        <p:nvPicPr>
          <p:cNvPr id="40" name="图形 39" descr="计算机">
            <a:extLst>
              <a:ext uri="{FF2B5EF4-FFF2-40B4-BE49-F238E27FC236}">
                <a16:creationId xmlns:a16="http://schemas.microsoft.com/office/drawing/2014/main" id="{FA9D764D-B27F-63BC-B788-F1F6051AF3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76000" y="5589000"/>
            <a:ext cx="914400" cy="914400"/>
          </a:xfrm>
          <a:prstGeom prst="rect">
            <a:avLst/>
          </a:prstGeom>
        </p:spPr>
      </p:pic>
      <p:pic>
        <p:nvPicPr>
          <p:cNvPr id="42" name="图形 41" descr="单级齿轮">
            <a:extLst>
              <a:ext uri="{FF2B5EF4-FFF2-40B4-BE49-F238E27FC236}">
                <a16:creationId xmlns:a16="http://schemas.microsoft.com/office/drawing/2014/main" id="{A7373BD2-4688-949C-A9B2-ADC947CC9F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06780" y="4623044"/>
            <a:ext cx="914400" cy="914400"/>
          </a:xfrm>
          <a:prstGeom prst="rect">
            <a:avLst/>
          </a:prstGeom>
        </p:spPr>
      </p:pic>
      <p:pic>
        <p:nvPicPr>
          <p:cNvPr id="43" name="图形 42" descr="沙漏">
            <a:extLst>
              <a:ext uri="{FF2B5EF4-FFF2-40B4-BE49-F238E27FC236}">
                <a16:creationId xmlns:a16="http://schemas.microsoft.com/office/drawing/2014/main" id="{B9ED5EDA-BCD9-58A2-BCD7-3F4ADBB209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02568" y="5600539"/>
            <a:ext cx="914400" cy="9144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3F739C74-23AF-7392-F634-32A1CF7D495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53600" y="317118"/>
            <a:ext cx="24384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70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2534F-C74B-890D-7E3D-D59D7238D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265" y="909000"/>
            <a:ext cx="9360000" cy="1080000"/>
          </a:xfrm>
          <a:ln>
            <a:noFill/>
          </a:ln>
        </p:spPr>
        <p:txBody>
          <a:bodyPr/>
          <a:lstStyle/>
          <a:p>
            <a:r>
              <a:rPr lang="de-DE" dirty="0"/>
              <a:t>Data Augmentation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B8E9F2-A7BE-ABFD-3158-860EB69F8A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3265" y="2358000"/>
            <a:ext cx="10362890" cy="396000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b="1" dirty="0">
                <a:solidFill>
                  <a:schemeClr val="accent4"/>
                </a:solidFill>
              </a:rPr>
              <a:t>· </a:t>
            </a:r>
            <a:r>
              <a:rPr lang="de-DE" sz="3200" b="1" dirty="0">
                <a:solidFill>
                  <a:schemeClr val="accent4"/>
                </a:solidFill>
              </a:rPr>
              <a:t>Problem we have:</a:t>
            </a:r>
          </a:p>
          <a:p>
            <a:pPr algn="l"/>
            <a:r>
              <a:rPr lang="de-DE" sz="2400" b="1" dirty="0"/>
              <a:t>The dataset contains more than 20,000 images.</a:t>
            </a:r>
          </a:p>
          <a:p>
            <a:pPr algn="l"/>
            <a:r>
              <a:rPr lang="de-DE" sz="2400" b="1" dirty="0"/>
              <a:t>Processing the images one by one is impossible.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zh-CN" sz="3200" b="1" dirty="0">
                <a:solidFill>
                  <a:schemeClr val="accent4"/>
                </a:solidFill>
                <a:latin typeface="Arial"/>
              </a:rPr>
              <a:t>· </a:t>
            </a:r>
            <a:r>
              <a:rPr lang="de-DE" altLang="zh-CN" sz="3200" b="1" dirty="0">
                <a:solidFill>
                  <a:schemeClr val="accent4"/>
                </a:solidFill>
                <a:latin typeface="Arial"/>
              </a:rPr>
              <a:t>How can we </a:t>
            </a:r>
            <a:r>
              <a:rPr lang="en-US" altLang="zh-CN" sz="3200" b="1" dirty="0">
                <a:solidFill>
                  <a:schemeClr val="accent4"/>
                </a:solidFill>
                <a:latin typeface="Arial"/>
              </a:rPr>
              <a:t>solve it</a:t>
            </a:r>
            <a:r>
              <a:rPr kumimoji="0" lang="de-DE" altLang="zh-CN" sz="3200" b="1" i="0" u="none" strike="noStrike" kern="1200" cap="none" spc="4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de-DE" altLang="zh-CN" sz="2400" b="1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 choose to use </a:t>
            </a:r>
            <a:r>
              <a:rPr kumimoji="0" lang="de-DE" altLang="zh-CN" sz="2400" b="1" i="0" u="none" strike="noStrike" kern="1200" cap="none" spc="4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Image Batch Processor</a:t>
            </a:r>
            <a:r>
              <a:rPr kumimoji="0" lang="de-DE" altLang="zh-CN" sz="2400" b="1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in </a:t>
            </a:r>
            <a:r>
              <a:rPr kumimoji="0" lang="de-DE" altLang="zh-CN" sz="2400" b="1" i="0" u="none" strike="noStrike" kern="1200" cap="none" spc="4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MATLAB</a:t>
            </a:r>
            <a:r>
              <a:rPr kumimoji="0" lang="de-DE" altLang="zh-CN" sz="2400" b="1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zh-CN" sz="2400" b="1" dirty="0">
                <a:solidFill>
                  <a:prstClr val="black"/>
                </a:solidFill>
                <a:latin typeface="Arial"/>
              </a:rPr>
              <a:t>which can use the functions to process thousands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zh-CN" sz="2400" b="1" dirty="0">
                <a:solidFill>
                  <a:prstClr val="black"/>
                </a:solidFill>
                <a:latin typeface="Arial"/>
              </a:rPr>
              <a:t>o</a:t>
            </a:r>
            <a:r>
              <a:rPr kumimoji="0" lang="en-US" altLang="zh-CN" sz="2400" b="1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 images simultaneously. </a:t>
            </a:r>
            <a:endParaRPr kumimoji="0" lang="de-DE" altLang="zh-CN" sz="3200" b="1" i="0" u="none" strike="noStrike" kern="1200" cap="none" spc="4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de-DE" altLang="zh-CN" sz="3200" b="1" i="0" u="none" strike="noStrike" kern="1200" cap="none" spc="4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de-DE" altLang="zh-CN" sz="3200" b="1" i="0" u="none" strike="noStrike" kern="1200" cap="none" spc="4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289ED5-3F56-46A4-5445-E5101124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337D5050-0005-41D3-BF07-B6BED0E895FB}" type="datetime1">
              <a:rPr lang="de-DE" altLang="zh-CN" smtClean="0"/>
              <a:t>02.02.2024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33C290-F17B-21A1-20EF-0D34BDCB1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0F00B4-AE11-5BD2-432F-E6A33DA5C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de-DE" dirty="0"/>
              <a:t>Data Science II / Deadlock</a:t>
            </a:r>
          </a:p>
        </p:txBody>
      </p:sp>
    </p:spTree>
    <p:extLst>
      <p:ext uri="{BB962C8B-B14F-4D97-AF65-F5344CB8AC3E}">
        <p14:creationId xmlns:p14="http://schemas.microsoft.com/office/powerpoint/2010/main" val="2799412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B428292-58C9-977D-84D9-C6CB70E82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EE8E-7E23-49F2-B49C-DAD587C94E25}" type="datetime1">
              <a:rPr lang="de-DE" altLang="zh-CN" smtClean="0"/>
              <a:t>02.02.2024</a:t>
            </a:fld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C6EE22E-6C00-E554-418B-83A06A153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5F2ED7-C11A-A5C2-10AE-0D325D4DD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FACFDA1-AE67-065A-D501-70EB01E1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3" y="736600"/>
            <a:ext cx="7559675" cy="1079500"/>
          </a:xfrm>
          <a:ln>
            <a:noFill/>
          </a:ln>
        </p:spPr>
        <p:txBody>
          <a:bodyPr/>
          <a:lstStyle/>
          <a:p>
            <a:r>
              <a:rPr lang="de-DE" dirty="0"/>
              <a:t>Data Augmentation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3E8BEB4-B9E0-A13E-DF86-80253EC8E5EC}"/>
              </a:ext>
            </a:extLst>
          </p:cNvPr>
          <p:cNvSpPr txBox="1"/>
          <p:nvPr/>
        </p:nvSpPr>
        <p:spPr>
          <a:xfrm>
            <a:off x="336000" y="2349000"/>
            <a:ext cx="6480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4"/>
                </a:solidFill>
              </a:rPr>
              <a:t>Functions decided to use:</a:t>
            </a:r>
          </a:p>
          <a:p>
            <a:endParaRPr lang="en-US" altLang="zh-CN" sz="2400" b="1" dirty="0"/>
          </a:p>
          <a:p>
            <a:r>
              <a:rPr lang="en-US" altLang="zh-CN" sz="2400" b="1" dirty="0"/>
              <a:t>· Gray</a:t>
            </a:r>
          </a:p>
          <a:p>
            <a:r>
              <a:rPr lang="en-US" altLang="zh-CN" sz="2400" b="1" dirty="0"/>
              <a:t>· Reduce the Contrast</a:t>
            </a:r>
          </a:p>
          <a:p>
            <a:r>
              <a:rPr lang="en-US" altLang="zh-CN" sz="2400" b="1" dirty="0"/>
              <a:t>· Flip</a:t>
            </a:r>
          </a:p>
          <a:p>
            <a:r>
              <a:rPr lang="en-US" altLang="zh-CN" sz="2400" b="1" dirty="0"/>
              <a:t>· Mirror</a:t>
            </a:r>
          </a:p>
          <a:p>
            <a:r>
              <a:rPr lang="en-US" altLang="zh-CN" sz="2400" b="1" dirty="0"/>
              <a:t>· Gaussian Noise</a:t>
            </a:r>
          </a:p>
          <a:p>
            <a:r>
              <a:rPr lang="en-US" altLang="zh-CN" sz="2400" b="1" dirty="0"/>
              <a:t>· Sharpen</a:t>
            </a:r>
          </a:p>
          <a:p>
            <a:endParaRPr lang="zh-CN" altLang="en-US" sz="24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3490DE-642C-9BE9-600A-F22B342D1043}"/>
              </a:ext>
            </a:extLst>
          </p:cNvPr>
          <p:cNvSpPr txBox="1"/>
          <p:nvPr/>
        </p:nvSpPr>
        <p:spPr>
          <a:xfrm>
            <a:off x="5016000" y="4509000"/>
            <a:ext cx="6480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accent4">
                    <a:lumMod val="75000"/>
                  </a:schemeClr>
                </a:solidFill>
              </a:rPr>
              <a:t>Augmented dataset: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accent4">
                    <a:lumMod val="75000"/>
                  </a:schemeClr>
                </a:solidFill>
              </a:rPr>
              <a:t>20K*6 = 120K images for training!</a:t>
            </a:r>
            <a:endParaRPr lang="en-US" altLang="zh-CN" sz="2400" b="1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62677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2534F-C74B-890D-7E3D-D59D7238D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608906"/>
            <a:ext cx="9360000" cy="1080000"/>
          </a:xfrm>
          <a:ln>
            <a:noFill/>
          </a:ln>
        </p:spPr>
        <p:txBody>
          <a:bodyPr/>
          <a:lstStyle/>
          <a:p>
            <a:r>
              <a:rPr lang="de-DE" dirty="0"/>
              <a:t>Data Augmentation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289ED5-3F56-46A4-5445-E5101124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337D5050-0005-41D3-BF07-B6BED0E895FB}" type="datetime1">
              <a:rPr lang="de-DE" altLang="zh-CN" smtClean="0"/>
              <a:t>02.02.2024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33C290-F17B-21A1-20EF-0D34BDCB1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0F00B4-AE11-5BD2-432F-E6A33DA5C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de-DE" dirty="0"/>
              <a:t>Data Science II / Deadlock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0AC0BEE-20BC-8873-F50A-AE14A1A40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99" y="1955212"/>
            <a:ext cx="2435420" cy="3656789"/>
          </a:xfrm>
          <a:prstGeom prst="rect">
            <a:avLst/>
          </a:prstGeom>
        </p:spPr>
      </p:pic>
      <p:pic>
        <p:nvPicPr>
          <p:cNvPr id="8" name="内容占位符 6">
            <a:extLst>
              <a:ext uri="{FF2B5EF4-FFF2-40B4-BE49-F238E27FC236}">
                <a16:creationId xmlns:a16="http://schemas.microsoft.com/office/drawing/2014/main" id="{D6197383-9CB8-602B-04F5-521248426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552" y="1955214"/>
            <a:ext cx="2435420" cy="36567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61B54DF-130B-42B6-CE84-F14E9A0E81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2290" y="1955215"/>
            <a:ext cx="2435420" cy="365678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0E4DDBB-7868-3CFA-BE00-2DF55DFA6588}"/>
              </a:ext>
            </a:extLst>
          </p:cNvPr>
          <p:cNvSpPr txBox="1"/>
          <p:nvPr/>
        </p:nvSpPr>
        <p:spPr>
          <a:xfrm>
            <a:off x="1553712" y="5715738"/>
            <a:ext cx="143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Original</a:t>
            </a:r>
            <a:endParaRPr lang="zh-CN" altLang="en-US" sz="24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716AE1-EAFD-67E8-3D39-B5D8BD7DA081}"/>
              </a:ext>
            </a:extLst>
          </p:cNvPr>
          <p:cNvSpPr txBox="1"/>
          <p:nvPr/>
        </p:nvSpPr>
        <p:spPr>
          <a:xfrm>
            <a:off x="8842967" y="5727143"/>
            <a:ext cx="21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Reduce the Contrast</a:t>
            </a:r>
            <a:endParaRPr lang="zh-CN" altLang="en-US" sz="24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17D7EF6-0C5E-9FFB-74B5-73EB65DED03C}"/>
              </a:ext>
            </a:extLst>
          </p:cNvPr>
          <p:cNvSpPr txBox="1"/>
          <p:nvPr/>
        </p:nvSpPr>
        <p:spPr>
          <a:xfrm>
            <a:off x="5736000" y="5787429"/>
            <a:ext cx="143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Gray</a:t>
            </a:r>
            <a:endParaRPr lang="zh-CN" altLang="en-US" sz="24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1A8E9F-4BE1-CE06-AAFE-7CE2E5E79B7B}"/>
              </a:ext>
            </a:extLst>
          </p:cNvPr>
          <p:cNvSpPr txBox="1"/>
          <p:nvPr/>
        </p:nvSpPr>
        <p:spPr>
          <a:xfrm>
            <a:off x="1553712" y="6091221"/>
            <a:ext cx="4966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Stanford Dogs Dataset</a:t>
            </a:r>
          </a:p>
          <a:p>
            <a:r>
              <a:rPr lang="en-US" altLang="zh-CN" sz="1400" dirty="0"/>
              <a:t>http://vision.stanford.edu/aditya86/ImageNetDogs/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31421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2534F-C74B-890D-7E3D-D59D7238D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584136"/>
            <a:ext cx="9360000" cy="1080000"/>
          </a:xfrm>
          <a:ln>
            <a:noFill/>
          </a:ln>
        </p:spPr>
        <p:txBody>
          <a:bodyPr/>
          <a:lstStyle/>
          <a:p>
            <a:r>
              <a:rPr lang="de-DE" dirty="0"/>
              <a:t>Data Augmentation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289ED5-3F56-46A4-5445-E5101124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337D5050-0005-41D3-BF07-B6BED0E895FB}" type="datetime1">
              <a:rPr lang="de-DE" altLang="zh-CN" smtClean="0"/>
              <a:t>02.02.2024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33C290-F17B-21A1-20EF-0D34BDCB1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0F00B4-AE11-5BD2-432F-E6A33DA5C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de-DE" dirty="0"/>
              <a:t>Data Science II / Deadlock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1F7F7E8-92EF-D7CD-849E-6662531B9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400" y="1989000"/>
            <a:ext cx="2421884" cy="36364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0E0AC8E-233F-B220-E813-ED1399C1B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000" y="1989000"/>
            <a:ext cx="2445284" cy="36715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4715F36-8751-53A6-DB2F-471A9F2BF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6000" y="1989000"/>
            <a:ext cx="2445284" cy="367159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07F0AA0-F795-183B-ECE7-B3E530A6650B}"/>
              </a:ext>
            </a:extLst>
          </p:cNvPr>
          <p:cNvSpPr txBox="1"/>
          <p:nvPr/>
        </p:nvSpPr>
        <p:spPr>
          <a:xfrm>
            <a:off x="1668535" y="5698097"/>
            <a:ext cx="143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Original</a:t>
            </a:r>
            <a:endParaRPr lang="zh-CN" altLang="en-US" sz="24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F73F0CA-721C-7AB7-F5E7-27AE5B80F95E}"/>
              </a:ext>
            </a:extLst>
          </p:cNvPr>
          <p:cNvSpPr txBox="1"/>
          <p:nvPr/>
        </p:nvSpPr>
        <p:spPr>
          <a:xfrm>
            <a:off x="5736000" y="5701260"/>
            <a:ext cx="143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Mirror</a:t>
            </a:r>
            <a:endParaRPr lang="zh-CN" altLang="en-US" sz="24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D00EA50-0C77-B8E1-32AF-1329B26D03C5}"/>
              </a:ext>
            </a:extLst>
          </p:cNvPr>
          <p:cNvSpPr txBox="1"/>
          <p:nvPr/>
        </p:nvSpPr>
        <p:spPr>
          <a:xfrm>
            <a:off x="9803465" y="5698096"/>
            <a:ext cx="143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Flip</a:t>
            </a:r>
            <a:endParaRPr lang="zh-CN" altLang="en-US" sz="24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0FFCAEF-655F-6CF4-895C-7604EEA1308A}"/>
              </a:ext>
            </a:extLst>
          </p:cNvPr>
          <p:cNvSpPr txBox="1"/>
          <p:nvPr/>
        </p:nvSpPr>
        <p:spPr>
          <a:xfrm>
            <a:off x="1553712" y="6091221"/>
            <a:ext cx="4966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Stanford Dogs Dataset</a:t>
            </a:r>
          </a:p>
          <a:p>
            <a:r>
              <a:rPr lang="en-US" altLang="zh-CN" sz="1400" dirty="0"/>
              <a:t>http://vision.stanford.edu/aditya86/ImageNetDogs/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1704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2534F-C74B-890D-7E3D-D59D7238D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584136"/>
            <a:ext cx="9360000" cy="1080000"/>
          </a:xfrm>
          <a:ln>
            <a:noFill/>
          </a:ln>
        </p:spPr>
        <p:txBody>
          <a:bodyPr/>
          <a:lstStyle/>
          <a:p>
            <a:r>
              <a:rPr lang="de-DE" dirty="0"/>
              <a:t>Data Augmentation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289ED5-3F56-46A4-5445-E5101124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337D5050-0005-41D3-BF07-B6BED0E895FB}" type="datetime1">
              <a:rPr lang="de-DE" altLang="zh-CN" smtClean="0"/>
              <a:t>02.02.2024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33C290-F17B-21A1-20EF-0D34BDCB1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0F00B4-AE11-5BD2-432F-E6A33DA5C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de-DE" dirty="0"/>
              <a:t>Data Science II / Deadlock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1F7F7E8-92EF-D7CD-849E-6662531B9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996" y="1989000"/>
            <a:ext cx="2421884" cy="363646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F033290-5941-568B-4017-EF714E58D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126" y="1989000"/>
            <a:ext cx="2453747" cy="367159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12FAE40-329D-62F3-88B7-AB1212673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2238" y="2020644"/>
            <a:ext cx="2421884" cy="363646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322F9D6-50B4-E43D-710E-09EA18801A9E}"/>
              </a:ext>
            </a:extLst>
          </p:cNvPr>
          <p:cNvSpPr txBox="1"/>
          <p:nvPr/>
        </p:nvSpPr>
        <p:spPr>
          <a:xfrm>
            <a:off x="1570941" y="5719493"/>
            <a:ext cx="143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Original</a:t>
            </a:r>
            <a:endParaRPr lang="zh-CN" altLang="en-US" sz="24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8B1187F-7007-F6B0-4E27-A666BF13C302}"/>
              </a:ext>
            </a:extLst>
          </p:cNvPr>
          <p:cNvSpPr txBox="1"/>
          <p:nvPr/>
        </p:nvSpPr>
        <p:spPr>
          <a:xfrm>
            <a:off x="5376000" y="5667003"/>
            <a:ext cx="17999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Gaussian Noise</a:t>
            </a:r>
            <a:endParaRPr lang="zh-CN" altLang="en-US" sz="24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65FF3C8-DC96-AC42-DFC8-441FE3D85EE5}"/>
              </a:ext>
            </a:extLst>
          </p:cNvPr>
          <p:cNvSpPr txBox="1"/>
          <p:nvPr/>
        </p:nvSpPr>
        <p:spPr>
          <a:xfrm>
            <a:off x="9181066" y="5812199"/>
            <a:ext cx="143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Sharpen</a:t>
            </a:r>
            <a:endParaRPr lang="zh-CN" altLang="en-US" sz="2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B3B1A24-5E1D-B750-0F08-94FC3EE5A101}"/>
              </a:ext>
            </a:extLst>
          </p:cNvPr>
          <p:cNvSpPr txBox="1"/>
          <p:nvPr/>
        </p:nvSpPr>
        <p:spPr>
          <a:xfrm>
            <a:off x="1553712" y="6091221"/>
            <a:ext cx="4966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Stanford Dogs Dataset</a:t>
            </a:r>
          </a:p>
          <a:p>
            <a:r>
              <a:rPr lang="en-US" altLang="zh-CN" sz="1400" dirty="0"/>
              <a:t>http://vision.stanford.edu/aditya86/ImageNetDogs/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35647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2534F-C74B-890D-7E3D-D59D7238D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511394"/>
            <a:ext cx="9360000" cy="1080000"/>
          </a:xfrm>
          <a:ln>
            <a:noFill/>
          </a:ln>
        </p:spPr>
        <p:txBody>
          <a:bodyPr/>
          <a:lstStyle/>
          <a:p>
            <a:r>
              <a:rPr lang="de-DE" dirty="0"/>
              <a:t>Data Augmentation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289ED5-3F56-46A4-5445-E5101124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337D5050-0005-41D3-BF07-B6BED0E895FB}" type="datetime1">
              <a:rPr lang="de-DE" altLang="zh-CN" smtClean="0"/>
              <a:t>02.02.2024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33C290-F17B-21A1-20EF-0D34BDCB1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0F00B4-AE11-5BD2-432F-E6A33DA5C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de-DE" dirty="0"/>
              <a:t>Data Science II / Deadlock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5B1C4FB-BC8D-880B-0BBA-9B70DC76E485}"/>
              </a:ext>
            </a:extLst>
          </p:cNvPr>
          <p:cNvSpPr txBox="1"/>
          <p:nvPr/>
        </p:nvSpPr>
        <p:spPr>
          <a:xfrm>
            <a:off x="336000" y="1742788"/>
            <a:ext cx="25218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2"/>
                </a:solidFill>
              </a:rPr>
              <a:t>Example:</a:t>
            </a:r>
          </a:p>
          <a:p>
            <a:r>
              <a:rPr lang="en-US" altLang="zh-CN" sz="2800" b="1" dirty="0"/>
              <a:t>Gray function</a:t>
            </a:r>
            <a:endParaRPr lang="zh-CN" altLang="en-US" sz="2800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BE37886-3FCF-CD5D-30A0-7CBC88FAF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654" y="1742788"/>
            <a:ext cx="7875343" cy="436718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EFBEA7B-889E-5C5E-959C-8EAD39174B85}"/>
              </a:ext>
            </a:extLst>
          </p:cNvPr>
          <p:cNvSpPr txBox="1"/>
          <p:nvPr/>
        </p:nvSpPr>
        <p:spPr>
          <a:xfrm>
            <a:off x="440986" y="3789000"/>
            <a:ext cx="27180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B050"/>
                </a:solidFill>
              </a:rPr>
              <a:t>· 20,000 images for more than 1 hour</a:t>
            </a:r>
          </a:p>
          <a:p>
            <a:endParaRPr lang="en-US" altLang="zh-CN" sz="2000" b="1" dirty="0">
              <a:solidFill>
                <a:srgbClr val="00B050"/>
              </a:solidFill>
            </a:endParaRPr>
          </a:p>
          <a:p>
            <a:r>
              <a:rPr lang="en-US" altLang="zh-CN" sz="2000" b="1" dirty="0">
                <a:solidFill>
                  <a:srgbClr val="00B050"/>
                </a:solidFill>
              </a:rPr>
              <a:t>· Takes a lot of time</a:t>
            </a:r>
          </a:p>
          <a:p>
            <a:r>
              <a:rPr lang="en-US" altLang="zh-CN" sz="2000" b="1" dirty="0">
                <a:solidFill>
                  <a:srgbClr val="00B050"/>
                </a:solidFill>
              </a:rPr>
              <a:t>But acceptable!</a:t>
            </a:r>
            <a:endParaRPr lang="zh-CN" alt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746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2534F-C74B-890D-7E3D-D59D7238D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>
            <a:noFill/>
          </a:ln>
        </p:spPr>
        <p:txBody>
          <a:bodyPr/>
          <a:lstStyle/>
          <a:p>
            <a:pPr algn="ctr"/>
            <a:r>
              <a:rPr lang="en-US" altLang="zh-CN" dirty="0"/>
              <a:t>Model training &amp; evaluation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B8E9F2-A7BE-ABFD-3158-860EB69F8A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de-DE" dirty="0"/>
          </a:p>
          <a:p>
            <a:endParaRPr lang="de-DE" dirty="0"/>
          </a:p>
          <a:p>
            <a:r>
              <a:rPr lang="en-US" altLang="zh-CN" dirty="0"/>
              <a:t>Keren Zhou </a:t>
            </a:r>
          </a:p>
          <a:p>
            <a:r>
              <a:rPr lang="en-US" altLang="zh-CN" dirty="0"/>
              <a:t>Ruize Xia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289ED5-3F56-46A4-5445-E5101124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D5050-0005-41D3-BF07-B6BED0E895FB}" type="datetime1">
              <a:rPr lang="de-DE" altLang="zh-CN" smtClean="0"/>
              <a:t>02.02.2024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33C290-F17B-21A1-20EF-0D34BDCB1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0F00B4-AE11-5BD2-432F-E6A33DA5C5B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360363"/>
            <a:ext cx="7559675" cy="179387"/>
          </a:xfrm>
        </p:spPr>
        <p:txBody>
          <a:bodyPr/>
          <a:lstStyle/>
          <a:p>
            <a:r>
              <a:rPr lang="de-DE" dirty="0"/>
              <a:t>Data Science II / Deadlock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ABE9938-72B1-879C-C2A2-8E06B9469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0" y="317118"/>
            <a:ext cx="24384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64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0B5BFB-9F75-1D15-4F58-80AF272C9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D04176-2225-1C3E-C7B9-48EC097A8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EE2E5-9E95-4E7A-A693-5362458156AD}" type="datetime1">
              <a:rPr lang="de-DE" altLang="zh-CN" smtClean="0"/>
              <a:t>02.02.2024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64C7E54-43F0-22B6-09B7-8DFFFF699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D7669A9-CE6C-6DDF-0ECD-042624358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6F7CDBC1-0AF3-FB60-B00B-2D1A3073C1AC}"/>
              </a:ext>
            </a:extLst>
          </p:cNvPr>
          <p:cNvSpPr txBox="1">
            <a:spLocks/>
          </p:cNvSpPr>
          <p:nvPr/>
        </p:nvSpPr>
        <p:spPr>
          <a:xfrm>
            <a:off x="6456000" y="2663525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6	</a:t>
            </a:r>
            <a:r>
              <a:rPr lang="de-DE" sz="1800" dirty="0">
                <a:latin typeface="+mn-lt"/>
                <a:ea typeface="MS PGothic" panose="020B0600070205080204" pitchFamily="34" charset="-128"/>
              </a:rPr>
              <a:t>Visualizing The Metrics Curves</a:t>
            </a: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F345A475-F958-B2B8-9185-60D5E171354A}"/>
              </a:ext>
            </a:extLst>
          </p:cNvPr>
          <p:cNvSpPr txBox="1">
            <a:spLocks/>
          </p:cNvSpPr>
          <p:nvPr/>
        </p:nvSpPr>
        <p:spPr>
          <a:xfrm>
            <a:off x="6456000" y="3383644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7	</a:t>
            </a:r>
            <a:r>
              <a:rPr lang="de-DE" sz="1800" dirty="0">
                <a:latin typeface="+mn-lt"/>
                <a:ea typeface="MS PGothic" panose="020B0600070205080204" pitchFamily="34" charset="-128"/>
              </a:rPr>
              <a:t> Prediction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45F49FF1-83A7-71F1-0940-59811C5028BC}"/>
              </a:ext>
            </a:extLst>
          </p:cNvPr>
          <p:cNvSpPr txBox="1">
            <a:spLocks/>
          </p:cNvSpPr>
          <p:nvPr/>
        </p:nvSpPr>
        <p:spPr>
          <a:xfrm>
            <a:off x="-24000" y="2663525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1	</a:t>
            </a:r>
            <a:r>
              <a:rPr lang="en-US" altLang="zh-CN" sz="1800" dirty="0">
                <a:latin typeface="+mn-lt"/>
              </a:rPr>
              <a:t>What is </a:t>
            </a:r>
            <a:r>
              <a:rPr lang="en-US" altLang="zh-CN" sz="1800" dirty="0" err="1">
                <a:latin typeface="+mn-lt"/>
              </a:rPr>
              <a:t>resnet</a:t>
            </a:r>
            <a:endParaRPr lang="de-DE" sz="1600" dirty="0"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4C95B294-3835-8D0C-52C2-98FA723577DC}"/>
              </a:ext>
            </a:extLst>
          </p:cNvPr>
          <p:cNvSpPr txBox="1">
            <a:spLocks/>
          </p:cNvSpPr>
          <p:nvPr/>
        </p:nvSpPr>
        <p:spPr>
          <a:xfrm>
            <a:off x="-24000" y="3383644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2</a:t>
            </a:r>
            <a:r>
              <a:rPr lang="de-DE" dirty="0">
                <a:latin typeface="+mn-lt"/>
              </a:rPr>
              <a:t>	</a:t>
            </a:r>
            <a:r>
              <a:rPr lang="en-US" altLang="zh-CN" sz="1800" dirty="0">
                <a:latin typeface="+mn-lt"/>
              </a:rPr>
              <a:t>Why Resnet50</a:t>
            </a:r>
            <a:endParaRPr lang="de-DE" sz="1600" dirty="0"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D173BBBF-E0BC-99BB-2118-1B2C03DB0AE7}"/>
              </a:ext>
            </a:extLst>
          </p:cNvPr>
          <p:cNvSpPr txBox="1">
            <a:spLocks/>
          </p:cNvSpPr>
          <p:nvPr/>
        </p:nvSpPr>
        <p:spPr>
          <a:xfrm>
            <a:off x="-24000" y="4103763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3	</a:t>
            </a:r>
            <a:r>
              <a:rPr lang="en-US" altLang="zh-CN" sz="1800" dirty="0">
                <a:latin typeface="+mn-lt"/>
              </a:rPr>
              <a:t>Work Flow</a:t>
            </a:r>
            <a:endParaRPr lang="de-DE" sz="1600" dirty="0"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DCCD8AE9-A18F-1589-345D-34A0BAB9F6A9}"/>
              </a:ext>
            </a:extLst>
          </p:cNvPr>
          <p:cNvSpPr txBox="1">
            <a:spLocks/>
          </p:cNvSpPr>
          <p:nvPr/>
        </p:nvSpPr>
        <p:spPr>
          <a:xfrm>
            <a:off x="-24000" y="4823882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4	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+mn-ea"/>
              </a:rPr>
              <a:t>Building a Model</a:t>
            </a:r>
            <a:endParaRPr lang="de-DE" sz="1800" dirty="0">
              <a:latin typeface="+mn-ea"/>
            </a:endParaRPr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31BBC37F-912F-3BF1-919D-A6B7D9D9162F}"/>
              </a:ext>
            </a:extLst>
          </p:cNvPr>
          <p:cNvSpPr txBox="1">
            <a:spLocks/>
          </p:cNvSpPr>
          <p:nvPr/>
        </p:nvSpPr>
        <p:spPr>
          <a:xfrm>
            <a:off x="-24000" y="5544000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5	</a:t>
            </a:r>
            <a:r>
              <a:rPr lang="de-DE" sz="1800" dirty="0">
                <a:latin typeface="+mn-lt"/>
                <a:ea typeface="MS PGothic" panose="020B0600070205080204" pitchFamily="34" charset="-128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2443798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6D49A-C831-761C-550D-CE8FB9C97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</a:t>
            </a:r>
            <a:r>
              <a:rPr lang="en-US" altLang="zh-CN" dirty="0" err="1"/>
              <a:t>resnet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B01B2D-1004-2FF9-8383-7DF7DDD8C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</a:t>
            </a:r>
            <a:r>
              <a:rPr lang="en-US" dirty="0"/>
              <a:t>hort for Residual Networks, is a classical convolutional CNN architecture for deep learning. </a:t>
            </a:r>
          </a:p>
          <a:p>
            <a:r>
              <a:rPr lang="en-US" altLang="zh-CN" dirty="0"/>
              <a:t>C</a:t>
            </a:r>
            <a:r>
              <a:rPr lang="en-US" dirty="0"/>
              <a:t>omposed of residual blocks. Each block contains a shortcut connection that skips one or more layers.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EB286-FE8B-83B2-9614-CEAC4B84907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627DDD-82B9-48A8-B89B-3940DC576726}" type="datetime1">
              <a:rPr lang="de-DE" altLang="zh-CN" smtClean="0"/>
              <a:t>02.02.2024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177BB-DF52-3859-7CF1-BE8273B38F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AAD6D6-94DB-922C-4E1C-AA5D038ED4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18</a:t>
            </a:fld>
            <a:endParaRPr lang="de-DE"/>
          </a:p>
        </p:txBody>
      </p:sp>
      <p:pic>
        <p:nvPicPr>
          <p:cNvPr id="10" name="图片 9" descr="图示&#10;&#10;描述已自动生成">
            <a:extLst>
              <a:ext uri="{FF2B5EF4-FFF2-40B4-BE49-F238E27FC236}">
                <a16:creationId xmlns:a16="http://schemas.microsoft.com/office/drawing/2014/main" id="{5554A8D4-0DC1-F3ED-8F80-41FD518D0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36" y="3069000"/>
            <a:ext cx="10416000" cy="294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04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F8EEEF-51D8-D1BC-4474-91A4FA2C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Resnet50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2FE6B2-18F5-C4C2-702F-E1682F999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995" y="2349000"/>
            <a:ext cx="5224006" cy="3240000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Addressing Gradient Issues</a:t>
            </a:r>
          </a:p>
          <a:p>
            <a:r>
              <a:rPr lang="en-US" altLang="zh-CN" sz="2400" dirty="0"/>
              <a:t>Deeper Networks</a:t>
            </a:r>
          </a:p>
          <a:p>
            <a:r>
              <a:rPr lang="en-US" altLang="zh-CN" sz="2400" dirty="0"/>
              <a:t>Alleviating Degradation Issues</a:t>
            </a:r>
          </a:p>
          <a:p>
            <a:r>
              <a:rPr lang="en-US" altLang="zh-CN" sz="2400" dirty="0"/>
              <a:t>Efficient Model Training</a:t>
            </a:r>
          </a:p>
          <a:p>
            <a:r>
              <a:rPr lang="en-US" altLang="zh-CN" sz="2400" dirty="0"/>
              <a:t>Transfer Learning</a:t>
            </a:r>
          </a:p>
          <a:p>
            <a:r>
              <a:rPr lang="en-US" altLang="zh-CN" sz="2400" dirty="0"/>
              <a:t>Widespread Applicability</a:t>
            </a:r>
            <a:endParaRPr lang="zh-CN" altLang="en-US" sz="24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3E5503-AB6F-70B4-504F-6FF5191602F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AE1FE99-EF58-4318-9AE8-1E41AB2EA76C}" type="datetime1">
              <a:rPr lang="de-DE" altLang="zh-CN" smtClean="0"/>
              <a:t>02.02.2024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DCC378-333E-6C7D-BA6B-E82B4E0D375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EE794A-3B7E-363D-012A-D09EDD9999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19</a:t>
            </a:fld>
            <a:endParaRPr lang="de-DE"/>
          </a:p>
        </p:txBody>
      </p:sp>
      <p:pic>
        <p:nvPicPr>
          <p:cNvPr id="8" name="图片 7" descr="日程表&#10;&#10;描述已自动生成">
            <a:extLst>
              <a:ext uri="{FF2B5EF4-FFF2-40B4-BE49-F238E27FC236}">
                <a16:creationId xmlns:a16="http://schemas.microsoft.com/office/drawing/2014/main" id="{7237FB4D-E0D8-3FF5-52C1-2545BEC198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428" y="1959724"/>
            <a:ext cx="7161572" cy="362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06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0B5BFB-9F75-1D15-4F58-80AF272C9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D04176-2225-1C3E-C7B9-48EC097A8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D9FA-5B72-4C2C-9CB2-CC4404229BE0}" type="datetime1">
              <a:rPr lang="de-DE" smtClean="0"/>
              <a:t>02.02.2024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D7669A9-CE6C-6DDF-0ECD-042624358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6F7CDBC1-0AF3-FB60-B00B-2D1A3073C1AC}"/>
              </a:ext>
            </a:extLst>
          </p:cNvPr>
          <p:cNvSpPr txBox="1">
            <a:spLocks/>
          </p:cNvSpPr>
          <p:nvPr/>
        </p:nvSpPr>
        <p:spPr>
          <a:xfrm>
            <a:off x="6096000" y="4823882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6	</a:t>
            </a:r>
            <a:r>
              <a:rPr lang="de-DE" sz="1600" dirty="0">
                <a:latin typeface="+mn-lt"/>
                <a:ea typeface="MS PGothic" panose="020B0600070205080204" pitchFamily="34" charset="-128"/>
              </a:rPr>
              <a:t> Q&amp;A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45F49FF1-83A7-71F1-0940-59811C5028BC}"/>
              </a:ext>
            </a:extLst>
          </p:cNvPr>
          <p:cNvSpPr txBox="1">
            <a:spLocks/>
          </p:cNvSpPr>
          <p:nvPr/>
        </p:nvSpPr>
        <p:spPr>
          <a:xfrm>
            <a:off x="696000" y="2673401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1</a:t>
            </a:r>
            <a:r>
              <a:rPr kumimoji="0" lang="de-DE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</a:t>
            </a:r>
            <a:r>
              <a:rPr lang="de-DE" altLang="zh-CN" sz="1600" spc="0" dirty="0">
                <a:solidFill>
                  <a:prstClr val="black"/>
                </a:solidFill>
                <a:latin typeface="Arial"/>
                <a:ea typeface="MS PGothic" panose="020B0600070205080204" pitchFamily="34" charset="-128"/>
              </a:rPr>
              <a:t>Overview</a:t>
            </a:r>
            <a:endParaRPr lang="de-DE" sz="1600" dirty="0"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4C95B294-3835-8D0C-52C2-98FA723577DC}"/>
              </a:ext>
            </a:extLst>
          </p:cNvPr>
          <p:cNvSpPr txBox="1">
            <a:spLocks/>
          </p:cNvSpPr>
          <p:nvPr/>
        </p:nvSpPr>
        <p:spPr>
          <a:xfrm>
            <a:off x="695999" y="3722147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2	</a:t>
            </a:r>
            <a:r>
              <a:rPr lang="de-DE" sz="1600" dirty="0">
                <a:latin typeface="+mn-lt"/>
                <a:ea typeface="MS PGothic" panose="020B0600070205080204" pitchFamily="34" charset="-128"/>
              </a:rPr>
              <a:t>Data collection and augmentation</a:t>
            </a: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D173BBBF-E0BC-99BB-2118-1B2C03DB0AE7}"/>
              </a:ext>
            </a:extLst>
          </p:cNvPr>
          <p:cNvSpPr txBox="1">
            <a:spLocks/>
          </p:cNvSpPr>
          <p:nvPr/>
        </p:nvSpPr>
        <p:spPr>
          <a:xfrm>
            <a:off x="696000" y="4823882"/>
            <a:ext cx="4992235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3	</a:t>
            </a:r>
            <a:r>
              <a:rPr lang="de-DE" sz="1600" dirty="0">
                <a:latin typeface="+mn-lt"/>
                <a:ea typeface="MS PGothic" panose="020B0600070205080204" pitchFamily="34" charset="-128"/>
              </a:rPr>
              <a:t> Model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DCCD8AE9-A18F-1589-345D-34A0BAB9F6A9}"/>
              </a:ext>
            </a:extLst>
          </p:cNvPr>
          <p:cNvSpPr txBox="1">
            <a:spLocks/>
          </p:cNvSpPr>
          <p:nvPr/>
        </p:nvSpPr>
        <p:spPr>
          <a:xfrm>
            <a:off x="6025573" y="2673401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4	</a:t>
            </a:r>
            <a:r>
              <a:rPr lang="de-DE" sz="1600" dirty="0">
                <a:latin typeface="+mn-lt"/>
                <a:ea typeface="MS PGothic" panose="020B0600070205080204" pitchFamily="34" charset="-128"/>
              </a:rPr>
              <a:t> UI Design &amp; Project structure</a:t>
            </a:r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31BBC37F-912F-3BF1-919D-A6B7D9D9162F}"/>
              </a:ext>
            </a:extLst>
          </p:cNvPr>
          <p:cNvSpPr txBox="1">
            <a:spLocks/>
          </p:cNvSpPr>
          <p:nvPr/>
        </p:nvSpPr>
        <p:spPr>
          <a:xfrm>
            <a:off x="6095999" y="3722147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5</a:t>
            </a:r>
            <a:r>
              <a:rPr kumimoji="0" lang="de-DE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</a:t>
            </a:r>
            <a:r>
              <a:rPr kumimoji="0" lang="de-DE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+mn-cs"/>
              </a:rPr>
              <a:t> Demo</a:t>
            </a:r>
            <a:r>
              <a:rPr lang="de-DE" dirty="0"/>
              <a:t>	</a:t>
            </a:r>
            <a:r>
              <a:rPr lang="de-DE" sz="1600" dirty="0">
                <a:latin typeface="+mn-lt"/>
                <a:ea typeface="MS PGothic" panose="020B0600070205080204" pitchFamily="34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9852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DD2092-E9E7-B73A-618D-573911402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53" y="1021481"/>
            <a:ext cx="7560000" cy="1080000"/>
          </a:xfrm>
        </p:spPr>
        <p:txBody>
          <a:bodyPr/>
          <a:lstStyle/>
          <a:p>
            <a:r>
              <a:rPr lang="en-US" altLang="zh-CN" dirty="0"/>
              <a:t>Work flow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574015-BDEE-EC2F-2DBB-7ECD7386B50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7945E48-D0AD-4191-95C7-745D6171D3AB}" type="datetime1">
              <a:rPr lang="de-DE" altLang="zh-CN" smtClean="0"/>
              <a:t>02.02.2024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DAAEC4-E5E1-9CF1-BEFF-0350D6C7BCD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20E635-D3CF-6C9E-0568-8B8D439C39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4B50040-B244-1D30-CC13-7F8838522614}"/>
              </a:ext>
            </a:extLst>
          </p:cNvPr>
          <p:cNvSpPr/>
          <p:nvPr/>
        </p:nvSpPr>
        <p:spPr>
          <a:xfrm>
            <a:off x="372753" y="3481215"/>
            <a:ext cx="1800000" cy="1080000"/>
          </a:xfrm>
          <a:custGeom>
            <a:avLst/>
            <a:gdLst>
              <a:gd name="connsiteX0" fmla="*/ 0 w 1800000"/>
              <a:gd name="connsiteY0" fmla="*/ 180004 h 1080000"/>
              <a:gd name="connsiteX1" fmla="*/ 180004 w 1800000"/>
              <a:gd name="connsiteY1" fmla="*/ 0 h 1080000"/>
              <a:gd name="connsiteX2" fmla="*/ 616802 w 1800000"/>
              <a:gd name="connsiteY2" fmla="*/ 0 h 1080000"/>
              <a:gd name="connsiteX3" fmla="*/ 1111199 w 1800000"/>
              <a:gd name="connsiteY3" fmla="*/ 0 h 1080000"/>
              <a:gd name="connsiteX4" fmla="*/ 1619996 w 1800000"/>
              <a:gd name="connsiteY4" fmla="*/ 0 h 1080000"/>
              <a:gd name="connsiteX5" fmla="*/ 1800000 w 1800000"/>
              <a:gd name="connsiteY5" fmla="*/ 180004 h 1080000"/>
              <a:gd name="connsiteX6" fmla="*/ 1800000 w 1800000"/>
              <a:gd name="connsiteY6" fmla="*/ 525600 h 1080000"/>
              <a:gd name="connsiteX7" fmla="*/ 1800000 w 1800000"/>
              <a:gd name="connsiteY7" fmla="*/ 899996 h 1080000"/>
              <a:gd name="connsiteX8" fmla="*/ 1619996 w 1800000"/>
              <a:gd name="connsiteY8" fmla="*/ 1080000 h 1080000"/>
              <a:gd name="connsiteX9" fmla="*/ 1111199 w 1800000"/>
              <a:gd name="connsiteY9" fmla="*/ 1080000 h 1080000"/>
              <a:gd name="connsiteX10" fmla="*/ 631201 w 1800000"/>
              <a:gd name="connsiteY10" fmla="*/ 1080000 h 1080000"/>
              <a:gd name="connsiteX11" fmla="*/ 180004 w 1800000"/>
              <a:gd name="connsiteY11" fmla="*/ 1080000 h 1080000"/>
              <a:gd name="connsiteX12" fmla="*/ 0 w 1800000"/>
              <a:gd name="connsiteY12" fmla="*/ 899996 h 1080000"/>
              <a:gd name="connsiteX13" fmla="*/ 0 w 1800000"/>
              <a:gd name="connsiteY13" fmla="*/ 525600 h 1080000"/>
              <a:gd name="connsiteX14" fmla="*/ 0 w 1800000"/>
              <a:gd name="connsiteY14" fmla="*/ 180004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00000" h="1080000" fill="none" extrusionOk="0">
                <a:moveTo>
                  <a:pt x="0" y="180004"/>
                </a:moveTo>
                <a:cubicBezTo>
                  <a:pt x="12990" y="67319"/>
                  <a:pt x="77635" y="-2067"/>
                  <a:pt x="180004" y="0"/>
                </a:cubicBezTo>
                <a:cubicBezTo>
                  <a:pt x="309536" y="-17865"/>
                  <a:pt x="469606" y="32"/>
                  <a:pt x="616802" y="0"/>
                </a:cubicBezTo>
                <a:cubicBezTo>
                  <a:pt x="763998" y="-32"/>
                  <a:pt x="958888" y="11738"/>
                  <a:pt x="1111199" y="0"/>
                </a:cubicBezTo>
                <a:cubicBezTo>
                  <a:pt x="1263510" y="-11738"/>
                  <a:pt x="1423723" y="-20590"/>
                  <a:pt x="1619996" y="0"/>
                </a:cubicBezTo>
                <a:cubicBezTo>
                  <a:pt x="1730900" y="-9466"/>
                  <a:pt x="1780516" y="95683"/>
                  <a:pt x="1800000" y="180004"/>
                </a:cubicBezTo>
                <a:cubicBezTo>
                  <a:pt x="1794824" y="321440"/>
                  <a:pt x="1812168" y="379590"/>
                  <a:pt x="1800000" y="525600"/>
                </a:cubicBezTo>
                <a:cubicBezTo>
                  <a:pt x="1787832" y="671610"/>
                  <a:pt x="1790110" y="736464"/>
                  <a:pt x="1800000" y="899996"/>
                </a:cubicBezTo>
                <a:cubicBezTo>
                  <a:pt x="1805318" y="998645"/>
                  <a:pt x="1715071" y="1066543"/>
                  <a:pt x="1619996" y="1080000"/>
                </a:cubicBezTo>
                <a:cubicBezTo>
                  <a:pt x="1460745" y="1067839"/>
                  <a:pt x="1220651" y="1092216"/>
                  <a:pt x="1111199" y="1080000"/>
                </a:cubicBezTo>
                <a:cubicBezTo>
                  <a:pt x="1001747" y="1067784"/>
                  <a:pt x="741128" y="1101380"/>
                  <a:pt x="631201" y="1080000"/>
                </a:cubicBezTo>
                <a:cubicBezTo>
                  <a:pt x="521274" y="1058620"/>
                  <a:pt x="369617" y="1074486"/>
                  <a:pt x="180004" y="1080000"/>
                </a:cubicBezTo>
                <a:cubicBezTo>
                  <a:pt x="87795" y="1086295"/>
                  <a:pt x="-2215" y="997713"/>
                  <a:pt x="0" y="899996"/>
                </a:cubicBezTo>
                <a:cubicBezTo>
                  <a:pt x="-9685" y="723170"/>
                  <a:pt x="14472" y="712335"/>
                  <a:pt x="0" y="525600"/>
                </a:cubicBezTo>
                <a:cubicBezTo>
                  <a:pt x="-14472" y="338865"/>
                  <a:pt x="-12196" y="298614"/>
                  <a:pt x="0" y="180004"/>
                </a:cubicBezTo>
                <a:close/>
              </a:path>
              <a:path w="1800000" h="1080000" stroke="0" extrusionOk="0">
                <a:moveTo>
                  <a:pt x="0" y="180004"/>
                </a:moveTo>
                <a:cubicBezTo>
                  <a:pt x="-2694" y="85189"/>
                  <a:pt x="66831" y="-16542"/>
                  <a:pt x="180004" y="0"/>
                </a:cubicBezTo>
                <a:cubicBezTo>
                  <a:pt x="286377" y="19065"/>
                  <a:pt x="450826" y="-412"/>
                  <a:pt x="688801" y="0"/>
                </a:cubicBezTo>
                <a:cubicBezTo>
                  <a:pt x="926776" y="412"/>
                  <a:pt x="1051472" y="-20660"/>
                  <a:pt x="1183198" y="0"/>
                </a:cubicBezTo>
                <a:cubicBezTo>
                  <a:pt x="1314924" y="20660"/>
                  <a:pt x="1515542" y="-14463"/>
                  <a:pt x="1619996" y="0"/>
                </a:cubicBezTo>
                <a:cubicBezTo>
                  <a:pt x="1699932" y="-7204"/>
                  <a:pt x="1798744" y="94567"/>
                  <a:pt x="1800000" y="180004"/>
                </a:cubicBezTo>
                <a:cubicBezTo>
                  <a:pt x="1794826" y="312861"/>
                  <a:pt x="1800602" y="430332"/>
                  <a:pt x="1800000" y="525600"/>
                </a:cubicBezTo>
                <a:cubicBezTo>
                  <a:pt x="1799398" y="620868"/>
                  <a:pt x="1800397" y="713190"/>
                  <a:pt x="1800000" y="899996"/>
                </a:cubicBezTo>
                <a:cubicBezTo>
                  <a:pt x="1800913" y="1005191"/>
                  <a:pt x="1740051" y="1080200"/>
                  <a:pt x="1619996" y="1080000"/>
                </a:cubicBezTo>
                <a:cubicBezTo>
                  <a:pt x="1467886" y="1072535"/>
                  <a:pt x="1271960" y="1062824"/>
                  <a:pt x="1168799" y="1080000"/>
                </a:cubicBezTo>
                <a:cubicBezTo>
                  <a:pt x="1065638" y="1097176"/>
                  <a:pt x="818525" y="1090605"/>
                  <a:pt x="717601" y="1080000"/>
                </a:cubicBezTo>
                <a:cubicBezTo>
                  <a:pt x="616677" y="1069395"/>
                  <a:pt x="422741" y="1088745"/>
                  <a:pt x="180004" y="1080000"/>
                </a:cubicBezTo>
                <a:cubicBezTo>
                  <a:pt x="71101" y="1067839"/>
                  <a:pt x="8692" y="995240"/>
                  <a:pt x="0" y="899996"/>
                </a:cubicBezTo>
                <a:cubicBezTo>
                  <a:pt x="15278" y="776073"/>
                  <a:pt x="-6904" y="675754"/>
                  <a:pt x="0" y="525600"/>
                </a:cubicBezTo>
                <a:cubicBezTo>
                  <a:pt x="6904" y="375446"/>
                  <a:pt x="15579" y="302324"/>
                  <a:pt x="0" y="18000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8658563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85E218DD-8792-624F-E42D-F80D9E484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0302" y="3481215"/>
            <a:ext cx="1775637" cy="1080001"/>
          </a:xfrm>
          <a:custGeom>
            <a:avLst/>
            <a:gdLst>
              <a:gd name="connsiteX0" fmla="*/ 0 w 1775637"/>
              <a:gd name="connsiteY0" fmla="*/ 293415 h 1080001"/>
              <a:gd name="connsiteX1" fmla="*/ 293415 w 1775637"/>
              <a:gd name="connsiteY1" fmla="*/ 0 h 1080001"/>
              <a:gd name="connsiteX2" fmla="*/ 911595 w 1775637"/>
              <a:gd name="connsiteY2" fmla="*/ 0 h 1080001"/>
              <a:gd name="connsiteX3" fmla="*/ 1482222 w 1775637"/>
              <a:gd name="connsiteY3" fmla="*/ 0 h 1080001"/>
              <a:gd name="connsiteX4" fmla="*/ 1775637 w 1775637"/>
              <a:gd name="connsiteY4" fmla="*/ 293415 h 1080001"/>
              <a:gd name="connsiteX5" fmla="*/ 1775637 w 1775637"/>
              <a:gd name="connsiteY5" fmla="*/ 786586 h 1080001"/>
              <a:gd name="connsiteX6" fmla="*/ 1482222 w 1775637"/>
              <a:gd name="connsiteY6" fmla="*/ 1080001 h 1080001"/>
              <a:gd name="connsiteX7" fmla="*/ 911595 w 1775637"/>
              <a:gd name="connsiteY7" fmla="*/ 1080001 h 1080001"/>
              <a:gd name="connsiteX8" fmla="*/ 293415 w 1775637"/>
              <a:gd name="connsiteY8" fmla="*/ 1080001 h 1080001"/>
              <a:gd name="connsiteX9" fmla="*/ 0 w 1775637"/>
              <a:gd name="connsiteY9" fmla="*/ 786586 h 1080001"/>
              <a:gd name="connsiteX10" fmla="*/ 0 w 1775637"/>
              <a:gd name="connsiteY10" fmla="*/ 293415 h 108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75637" h="1080001" fill="none" extrusionOk="0">
                <a:moveTo>
                  <a:pt x="0" y="293415"/>
                </a:moveTo>
                <a:cubicBezTo>
                  <a:pt x="-14718" y="112507"/>
                  <a:pt x="149246" y="-8575"/>
                  <a:pt x="293415" y="0"/>
                </a:cubicBezTo>
                <a:cubicBezTo>
                  <a:pt x="500022" y="26386"/>
                  <a:pt x="636373" y="-19091"/>
                  <a:pt x="911595" y="0"/>
                </a:cubicBezTo>
                <a:cubicBezTo>
                  <a:pt x="1186817" y="19091"/>
                  <a:pt x="1231515" y="2655"/>
                  <a:pt x="1482222" y="0"/>
                </a:cubicBezTo>
                <a:cubicBezTo>
                  <a:pt x="1665791" y="-21986"/>
                  <a:pt x="1748254" y="112221"/>
                  <a:pt x="1775637" y="293415"/>
                </a:cubicBezTo>
                <a:cubicBezTo>
                  <a:pt x="1762094" y="419051"/>
                  <a:pt x="1753305" y="673697"/>
                  <a:pt x="1775637" y="786586"/>
                </a:cubicBezTo>
                <a:cubicBezTo>
                  <a:pt x="1772834" y="912189"/>
                  <a:pt x="1604580" y="1085620"/>
                  <a:pt x="1482222" y="1080001"/>
                </a:cubicBezTo>
                <a:cubicBezTo>
                  <a:pt x="1363988" y="1058144"/>
                  <a:pt x="1090179" y="1057749"/>
                  <a:pt x="911595" y="1080001"/>
                </a:cubicBezTo>
                <a:cubicBezTo>
                  <a:pt x="733011" y="1102253"/>
                  <a:pt x="573673" y="1050844"/>
                  <a:pt x="293415" y="1080001"/>
                </a:cubicBezTo>
                <a:cubicBezTo>
                  <a:pt x="136522" y="1088971"/>
                  <a:pt x="-7777" y="970004"/>
                  <a:pt x="0" y="786586"/>
                </a:cubicBezTo>
                <a:cubicBezTo>
                  <a:pt x="-18809" y="654223"/>
                  <a:pt x="-16392" y="496232"/>
                  <a:pt x="0" y="293415"/>
                </a:cubicBezTo>
                <a:close/>
              </a:path>
              <a:path w="1775637" h="1080001" stroke="0" extrusionOk="0">
                <a:moveTo>
                  <a:pt x="0" y="293415"/>
                </a:moveTo>
                <a:cubicBezTo>
                  <a:pt x="-11774" y="151462"/>
                  <a:pt x="118241" y="-15778"/>
                  <a:pt x="293415" y="0"/>
                </a:cubicBezTo>
                <a:cubicBezTo>
                  <a:pt x="429315" y="3676"/>
                  <a:pt x="628063" y="-26322"/>
                  <a:pt x="911595" y="0"/>
                </a:cubicBezTo>
                <a:cubicBezTo>
                  <a:pt x="1195127" y="26322"/>
                  <a:pt x="1211119" y="-18061"/>
                  <a:pt x="1482222" y="0"/>
                </a:cubicBezTo>
                <a:cubicBezTo>
                  <a:pt x="1654491" y="-32811"/>
                  <a:pt x="1778416" y="134252"/>
                  <a:pt x="1775637" y="293415"/>
                </a:cubicBezTo>
                <a:cubicBezTo>
                  <a:pt x="1790456" y="474113"/>
                  <a:pt x="1769368" y="641130"/>
                  <a:pt x="1775637" y="786586"/>
                </a:cubicBezTo>
                <a:cubicBezTo>
                  <a:pt x="1783696" y="960857"/>
                  <a:pt x="1655330" y="1081060"/>
                  <a:pt x="1482222" y="1080001"/>
                </a:cubicBezTo>
                <a:cubicBezTo>
                  <a:pt x="1322999" y="1094581"/>
                  <a:pt x="1017125" y="1104431"/>
                  <a:pt x="899707" y="1080001"/>
                </a:cubicBezTo>
                <a:cubicBezTo>
                  <a:pt x="782290" y="1055571"/>
                  <a:pt x="416857" y="1063141"/>
                  <a:pt x="293415" y="1080001"/>
                </a:cubicBezTo>
                <a:cubicBezTo>
                  <a:pt x="154398" y="1093576"/>
                  <a:pt x="-12564" y="959849"/>
                  <a:pt x="0" y="786586"/>
                </a:cubicBezTo>
                <a:cubicBezTo>
                  <a:pt x="-19505" y="643798"/>
                  <a:pt x="2551" y="486562"/>
                  <a:pt x="0" y="293415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86585635">
                  <a:prstGeom prst="roundRect">
                    <a:avLst>
                      <a:gd name="adj" fmla="val 2716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B476441-09E5-0050-20D2-8204CBBC0A64}"/>
              </a:ext>
            </a:extLst>
          </p:cNvPr>
          <p:cNvSpPr txBox="1"/>
          <p:nvPr/>
        </p:nvSpPr>
        <p:spPr>
          <a:xfrm>
            <a:off x="520995" y="3816851"/>
            <a:ext cx="177563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0" dirty="0">
                <a:solidFill>
                  <a:srgbClr val="000000"/>
                </a:solidFill>
                <a:effectLst/>
                <a:latin typeface="Inter"/>
              </a:rPr>
              <a:t>Fetching Data</a:t>
            </a:r>
            <a:endParaRPr lang="en-US" altLang="zh-CN" sz="2000" b="0" i="0" dirty="0">
              <a:solidFill>
                <a:srgbClr val="000000"/>
              </a:solidFill>
              <a:effectLst/>
              <a:latin typeface="Inter"/>
            </a:endParaRPr>
          </a:p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E625A54-8E08-BC05-E97C-EAC5E5FD33E7}"/>
              </a:ext>
            </a:extLst>
          </p:cNvPr>
          <p:cNvSpPr txBox="1"/>
          <p:nvPr/>
        </p:nvSpPr>
        <p:spPr>
          <a:xfrm>
            <a:off x="3096753" y="3723271"/>
            <a:ext cx="108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0" dirty="0">
                <a:solidFill>
                  <a:srgbClr val="000000"/>
                </a:solidFill>
                <a:effectLst/>
                <a:latin typeface="Inter"/>
              </a:rPr>
              <a:t>Building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Inter"/>
              </a:rPr>
              <a:t> a Model</a:t>
            </a:r>
            <a:endParaRPr lang="en-US" altLang="zh-CN" b="0" i="0" dirty="0">
              <a:solidFill>
                <a:srgbClr val="000000"/>
              </a:solidFill>
              <a:effectLst/>
              <a:latin typeface="Inter"/>
            </a:endParaRPr>
          </a:p>
          <a:p>
            <a:endParaRPr lang="zh-CN" altLang="en-US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4C26B864-DA3D-B561-39BE-765EFF7BA2A6}"/>
              </a:ext>
            </a:extLst>
          </p:cNvPr>
          <p:cNvSpPr/>
          <p:nvPr/>
        </p:nvSpPr>
        <p:spPr>
          <a:xfrm>
            <a:off x="5016000" y="3481215"/>
            <a:ext cx="1800000" cy="1080000"/>
          </a:xfrm>
          <a:custGeom>
            <a:avLst/>
            <a:gdLst>
              <a:gd name="connsiteX0" fmla="*/ 0 w 1800000"/>
              <a:gd name="connsiteY0" fmla="*/ 180004 h 1080000"/>
              <a:gd name="connsiteX1" fmla="*/ 180004 w 1800000"/>
              <a:gd name="connsiteY1" fmla="*/ 0 h 1080000"/>
              <a:gd name="connsiteX2" fmla="*/ 616802 w 1800000"/>
              <a:gd name="connsiteY2" fmla="*/ 0 h 1080000"/>
              <a:gd name="connsiteX3" fmla="*/ 1111199 w 1800000"/>
              <a:gd name="connsiteY3" fmla="*/ 0 h 1080000"/>
              <a:gd name="connsiteX4" fmla="*/ 1619996 w 1800000"/>
              <a:gd name="connsiteY4" fmla="*/ 0 h 1080000"/>
              <a:gd name="connsiteX5" fmla="*/ 1800000 w 1800000"/>
              <a:gd name="connsiteY5" fmla="*/ 180004 h 1080000"/>
              <a:gd name="connsiteX6" fmla="*/ 1800000 w 1800000"/>
              <a:gd name="connsiteY6" fmla="*/ 525600 h 1080000"/>
              <a:gd name="connsiteX7" fmla="*/ 1800000 w 1800000"/>
              <a:gd name="connsiteY7" fmla="*/ 899996 h 1080000"/>
              <a:gd name="connsiteX8" fmla="*/ 1619996 w 1800000"/>
              <a:gd name="connsiteY8" fmla="*/ 1080000 h 1080000"/>
              <a:gd name="connsiteX9" fmla="*/ 1111199 w 1800000"/>
              <a:gd name="connsiteY9" fmla="*/ 1080000 h 1080000"/>
              <a:gd name="connsiteX10" fmla="*/ 631201 w 1800000"/>
              <a:gd name="connsiteY10" fmla="*/ 1080000 h 1080000"/>
              <a:gd name="connsiteX11" fmla="*/ 180004 w 1800000"/>
              <a:gd name="connsiteY11" fmla="*/ 1080000 h 1080000"/>
              <a:gd name="connsiteX12" fmla="*/ 0 w 1800000"/>
              <a:gd name="connsiteY12" fmla="*/ 899996 h 1080000"/>
              <a:gd name="connsiteX13" fmla="*/ 0 w 1800000"/>
              <a:gd name="connsiteY13" fmla="*/ 525600 h 1080000"/>
              <a:gd name="connsiteX14" fmla="*/ 0 w 1800000"/>
              <a:gd name="connsiteY14" fmla="*/ 180004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00000" h="1080000" fill="none" extrusionOk="0">
                <a:moveTo>
                  <a:pt x="0" y="180004"/>
                </a:moveTo>
                <a:cubicBezTo>
                  <a:pt x="12990" y="67319"/>
                  <a:pt x="77635" y="-2067"/>
                  <a:pt x="180004" y="0"/>
                </a:cubicBezTo>
                <a:cubicBezTo>
                  <a:pt x="309536" y="-17865"/>
                  <a:pt x="469606" y="32"/>
                  <a:pt x="616802" y="0"/>
                </a:cubicBezTo>
                <a:cubicBezTo>
                  <a:pt x="763998" y="-32"/>
                  <a:pt x="958888" y="11738"/>
                  <a:pt x="1111199" y="0"/>
                </a:cubicBezTo>
                <a:cubicBezTo>
                  <a:pt x="1263510" y="-11738"/>
                  <a:pt x="1423723" y="-20590"/>
                  <a:pt x="1619996" y="0"/>
                </a:cubicBezTo>
                <a:cubicBezTo>
                  <a:pt x="1730900" y="-9466"/>
                  <a:pt x="1780516" y="95683"/>
                  <a:pt x="1800000" y="180004"/>
                </a:cubicBezTo>
                <a:cubicBezTo>
                  <a:pt x="1794824" y="321440"/>
                  <a:pt x="1812168" y="379590"/>
                  <a:pt x="1800000" y="525600"/>
                </a:cubicBezTo>
                <a:cubicBezTo>
                  <a:pt x="1787832" y="671610"/>
                  <a:pt x="1790110" y="736464"/>
                  <a:pt x="1800000" y="899996"/>
                </a:cubicBezTo>
                <a:cubicBezTo>
                  <a:pt x="1805318" y="998645"/>
                  <a:pt x="1715071" y="1066543"/>
                  <a:pt x="1619996" y="1080000"/>
                </a:cubicBezTo>
                <a:cubicBezTo>
                  <a:pt x="1460745" y="1067839"/>
                  <a:pt x="1220651" y="1092216"/>
                  <a:pt x="1111199" y="1080000"/>
                </a:cubicBezTo>
                <a:cubicBezTo>
                  <a:pt x="1001747" y="1067784"/>
                  <a:pt x="741128" y="1101380"/>
                  <a:pt x="631201" y="1080000"/>
                </a:cubicBezTo>
                <a:cubicBezTo>
                  <a:pt x="521274" y="1058620"/>
                  <a:pt x="369617" y="1074486"/>
                  <a:pt x="180004" y="1080000"/>
                </a:cubicBezTo>
                <a:cubicBezTo>
                  <a:pt x="87795" y="1086295"/>
                  <a:pt x="-2215" y="997713"/>
                  <a:pt x="0" y="899996"/>
                </a:cubicBezTo>
                <a:cubicBezTo>
                  <a:pt x="-9685" y="723170"/>
                  <a:pt x="14472" y="712335"/>
                  <a:pt x="0" y="525600"/>
                </a:cubicBezTo>
                <a:cubicBezTo>
                  <a:pt x="-14472" y="338865"/>
                  <a:pt x="-12196" y="298614"/>
                  <a:pt x="0" y="180004"/>
                </a:cubicBezTo>
                <a:close/>
              </a:path>
              <a:path w="1800000" h="1080000" stroke="0" extrusionOk="0">
                <a:moveTo>
                  <a:pt x="0" y="180004"/>
                </a:moveTo>
                <a:cubicBezTo>
                  <a:pt x="-2694" y="85189"/>
                  <a:pt x="66831" y="-16542"/>
                  <a:pt x="180004" y="0"/>
                </a:cubicBezTo>
                <a:cubicBezTo>
                  <a:pt x="286377" y="19065"/>
                  <a:pt x="450826" y="-412"/>
                  <a:pt x="688801" y="0"/>
                </a:cubicBezTo>
                <a:cubicBezTo>
                  <a:pt x="926776" y="412"/>
                  <a:pt x="1051472" y="-20660"/>
                  <a:pt x="1183198" y="0"/>
                </a:cubicBezTo>
                <a:cubicBezTo>
                  <a:pt x="1314924" y="20660"/>
                  <a:pt x="1515542" y="-14463"/>
                  <a:pt x="1619996" y="0"/>
                </a:cubicBezTo>
                <a:cubicBezTo>
                  <a:pt x="1699932" y="-7204"/>
                  <a:pt x="1798744" y="94567"/>
                  <a:pt x="1800000" y="180004"/>
                </a:cubicBezTo>
                <a:cubicBezTo>
                  <a:pt x="1794826" y="312861"/>
                  <a:pt x="1800602" y="430332"/>
                  <a:pt x="1800000" y="525600"/>
                </a:cubicBezTo>
                <a:cubicBezTo>
                  <a:pt x="1799398" y="620868"/>
                  <a:pt x="1800397" y="713190"/>
                  <a:pt x="1800000" y="899996"/>
                </a:cubicBezTo>
                <a:cubicBezTo>
                  <a:pt x="1800913" y="1005191"/>
                  <a:pt x="1740051" y="1080200"/>
                  <a:pt x="1619996" y="1080000"/>
                </a:cubicBezTo>
                <a:cubicBezTo>
                  <a:pt x="1467886" y="1072535"/>
                  <a:pt x="1271960" y="1062824"/>
                  <a:pt x="1168799" y="1080000"/>
                </a:cubicBezTo>
                <a:cubicBezTo>
                  <a:pt x="1065638" y="1097176"/>
                  <a:pt x="818525" y="1090605"/>
                  <a:pt x="717601" y="1080000"/>
                </a:cubicBezTo>
                <a:cubicBezTo>
                  <a:pt x="616677" y="1069395"/>
                  <a:pt x="422741" y="1088745"/>
                  <a:pt x="180004" y="1080000"/>
                </a:cubicBezTo>
                <a:cubicBezTo>
                  <a:pt x="71101" y="1067839"/>
                  <a:pt x="8692" y="995240"/>
                  <a:pt x="0" y="899996"/>
                </a:cubicBezTo>
                <a:cubicBezTo>
                  <a:pt x="15278" y="776073"/>
                  <a:pt x="-6904" y="675754"/>
                  <a:pt x="0" y="525600"/>
                </a:cubicBezTo>
                <a:cubicBezTo>
                  <a:pt x="6904" y="375446"/>
                  <a:pt x="15579" y="302324"/>
                  <a:pt x="0" y="18000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8658563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ECC09D0-8C7D-1F58-0CC9-DDFA717F4671}"/>
              </a:ext>
            </a:extLst>
          </p:cNvPr>
          <p:cNvSpPr txBox="1"/>
          <p:nvPr/>
        </p:nvSpPr>
        <p:spPr>
          <a:xfrm>
            <a:off x="5380690" y="3821160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Inter"/>
              </a:rPr>
              <a:t>Training</a:t>
            </a:r>
            <a:endParaRPr lang="zh-CN" altLang="en-US" sz="2000" b="1" dirty="0">
              <a:latin typeface="Inter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70D6E73-253F-E137-7703-64B00FF3D0A5}"/>
              </a:ext>
            </a:extLst>
          </p:cNvPr>
          <p:cNvSpPr/>
          <p:nvPr/>
        </p:nvSpPr>
        <p:spPr>
          <a:xfrm>
            <a:off x="7536209" y="3481215"/>
            <a:ext cx="1800000" cy="1080000"/>
          </a:xfrm>
          <a:custGeom>
            <a:avLst/>
            <a:gdLst>
              <a:gd name="connsiteX0" fmla="*/ 0 w 1800000"/>
              <a:gd name="connsiteY0" fmla="*/ 180004 h 1080000"/>
              <a:gd name="connsiteX1" fmla="*/ 180004 w 1800000"/>
              <a:gd name="connsiteY1" fmla="*/ 0 h 1080000"/>
              <a:gd name="connsiteX2" fmla="*/ 616802 w 1800000"/>
              <a:gd name="connsiteY2" fmla="*/ 0 h 1080000"/>
              <a:gd name="connsiteX3" fmla="*/ 1111199 w 1800000"/>
              <a:gd name="connsiteY3" fmla="*/ 0 h 1080000"/>
              <a:gd name="connsiteX4" fmla="*/ 1619996 w 1800000"/>
              <a:gd name="connsiteY4" fmla="*/ 0 h 1080000"/>
              <a:gd name="connsiteX5" fmla="*/ 1800000 w 1800000"/>
              <a:gd name="connsiteY5" fmla="*/ 180004 h 1080000"/>
              <a:gd name="connsiteX6" fmla="*/ 1800000 w 1800000"/>
              <a:gd name="connsiteY6" fmla="*/ 525600 h 1080000"/>
              <a:gd name="connsiteX7" fmla="*/ 1800000 w 1800000"/>
              <a:gd name="connsiteY7" fmla="*/ 899996 h 1080000"/>
              <a:gd name="connsiteX8" fmla="*/ 1619996 w 1800000"/>
              <a:gd name="connsiteY8" fmla="*/ 1080000 h 1080000"/>
              <a:gd name="connsiteX9" fmla="*/ 1111199 w 1800000"/>
              <a:gd name="connsiteY9" fmla="*/ 1080000 h 1080000"/>
              <a:gd name="connsiteX10" fmla="*/ 631201 w 1800000"/>
              <a:gd name="connsiteY10" fmla="*/ 1080000 h 1080000"/>
              <a:gd name="connsiteX11" fmla="*/ 180004 w 1800000"/>
              <a:gd name="connsiteY11" fmla="*/ 1080000 h 1080000"/>
              <a:gd name="connsiteX12" fmla="*/ 0 w 1800000"/>
              <a:gd name="connsiteY12" fmla="*/ 899996 h 1080000"/>
              <a:gd name="connsiteX13" fmla="*/ 0 w 1800000"/>
              <a:gd name="connsiteY13" fmla="*/ 525600 h 1080000"/>
              <a:gd name="connsiteX14" fmla="*/ 0 w 1800000"/>
              <a:gd name="connsiteY14" fmla="*/ 180004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00000" h="1080000" fill="none" extrusionOk="0">
                <a:moveTo>
                  <a:pt x="0" y="180004"/>
                </a:moveTo>
                <a:cubicBezTo>
                  <a:pt x="12990" y="67319"/>
                  <a:pt x="77635" y="-2067"/>
                  <a:pt x="180004" y="0"/>
                </a:cubicBezTo>
                <a:cubicBezTo>
                  <a:pt x="309536" y="-17865"/>
                  <a:pt x="469606" y="32"/>
                  <a:pt x="616802" y="0"/>
                </a:cubicBezTo>
                <a:cubicBezTo>
                  <a:pt x="763998" y="-32"/>
                  <a:pt x="958888" y="11738"/>
                  <a:pt x="1111199" y="0"/>
                </a:cubicBezTo>
                <a:cubicBezTo>
                  <a:pt x="1263510" y="-11738"/>
                  <a:pt x="1423723" y="-20590"/>
                  <a:pt x="1619996" y="0"/>
                </a:cubicBezTo>
                <a:cubicBezTo>
                  <a:pt x="1730900" y="-9466"/>
                  <a:pt x="1780516" y="95683"/>
                  <a:pt x="1800000" y="180004"/>
                </a:cubicBezTo>
                <a:cubicBezTo>
                  <a:pt x="1794824" y="321440"/>
                  <a:pt x="1812168" y="379590"/>
                  <a:pt x="1800000" y="525600"/>
                </a:cubicBezTo>
                <a:cubicBezTo>
                  <a:pt x="1787832" y="671610"/>
                  <a:pt x="1790110" y="736464"/>
                  <a:pt x="1800000" y="899996"/>
                </a:cubicBezTo>
                <a:cubicBezTo>
                  <a:pt x="1805318" y="998645"/>
                  <a:pt x="1715071" y="1066543"/>
                  <a:pt x="1619996" y="1080000"/>
                </a:cubicBezTo>
                <a:cubicBezTo>
                  <a:pt x="1460745" y="1067839"/>
                  <a:pt x="1220651" y="1092216"/>
                  <a:pt x="1111199" y="1080000"/>
                </a:cubicBezTo>
                <a:cubicBezTo>
                  <a:pt x="1001747" y="1067784"/>
                  <a:pt x="741128" y="1101380"/>
                  <a:pt x="631201" y="1080000"/>
                </a:cubicBezTo>
                <a:cubicBezTo>
                  <a:pt x="521274" y="1058620"/>
                  <a:pt x="369617" y="1074486"/>
                  <a:pt x="180004" y="1080000"/>
                </a:cubicBezTo>
                <a:cubicBezTo>
                  <a:pt x="87795" y="1086295"/>
                  <a:pt x="-2215" y="997713"/>
                  <a:pt x="0" y="899996"/>
                </a:cubicBezTo>
                <a:cubicBezTo>
                  <a:pt x="-9685" y="723170"/>
                  <a:pt x="14472" y="712335"/>
                  <a:pt x="0" y="525600"/>
                </a:cubicBezTo>
                <a:cubicBezTo>
                  <a:pt x="-14472" y="338865"/>
                  <a:pt x="-12196" y="298614"/>
                  <a:pt x="0" y="180004"/>
                </a:cubicBezTo>
                <a:close/>
              </a:path>
              <a:path w="1800000" h="1080000" stroke="0" extrusionOk="0">
                <a:moveTo>
                  <a:pt x="0" y="180004"/>
                </a:moveTo>
                <a:cubicBezTo>
                  <a:pt x="-2694" y="85189"/>
                  <a:pt x="66831" y="-16542"/>
                  <a:pt x="180004" y="0"/>
                </a:cubicBezTo>
                <a:cubicBezTo>
                  <a:pt x="286377" y="19065"/>
                  <a:pt x="450826" y="-412"/>
                  <a:pt x="688801" y="0"/>
                </a:cubicBezTo>
                <a:cubicBezTo>
                  <a:pt x="926776" y="412"/>
                  <a:pt x="1051472" y="-20660"/>
                  <a:pt x="1183198" y="0"/>
                </a:cubicBezTo>
                <a:cubicBezTo>
                  <a:pt x="1314924" y="20660"/>
                  <a:pt x="1515542" y="-14463"/>
                  <a:pt x="1619996" y="0"/>
                </a:cubicBezTo>
                <a:cubicBezTo>
                  <a:pt x="1699932" y="-7204"/>
                  <a:pt x="1798744" y="94567"/>
                  <a:pt x="1800000" y="180004"/>
                </a:cubicBezTo>
                <a:cubicBezTo>
                  <a:pt x="1794826" y="312861"/>
                  <a:pt x="1800602" y="430332"/>
                  <a:pt x="1800000" y="525600"/>
                </a:cubicBezTo>
                <a:cubicBezTo>
                  <a:pt x="1799398" y="620868"/>
                  <a:pt x="1800397" y="713190"/>
                  <a:pt x="1800000" y="899996"/>
                </a:cubicBezTo>
                <a:cubicBezTo>
                  <a:pt x="1800913" y="1005191"/>
                  <a:pt x="1740051" y="1080200"/>
                  <a:pt x="1619996" y="1080000"/>
                </a:cubicBezTo>
                <a:cubicBezTo>
                  <a:pt x="1467886" y="1072535"/>
                  <a:pt x="1271960" y="1062824"/>
                  <a:pt x="1168799" y="1080000"/>
                </a:cubicBezTo>
                <a:cubicBezTo>
                  <a:pt x="1065638" y="1097176"/>
                  <a:pt x="818525" y="1090605"/>
                  <a:pt x="717601" y="1080000"/>
                </a:cubicBezTo>
                <a:cubicBezTo>
                  <a:pt x="616677" y="1069395"/>
                  <a:pt x="422741" y="1088745"/>
                  <a:pt x="180004" y="1080000"/>
                </a:cubicBezTo>
                <a:cubicBezTo>
                  <a:pt x="71101" y="1067839"/>
                  <a:pt x="8692" y="995240"/>
                  <a:pt x="0" y="899996"/>
                </a:cubicBezTo>
                <a:cubicBezTo>
                  <a:pt x="15278" y="776073"/>
                  <a:pt x="-6904" y="675754"/>
                  <a:pt x="0" y="525600"/>
                </a:cubicBezTo>
                <a:cubicBezTo>
                  <a:pt x="6904" y="375446"/>
                  <a:pt x="15579" y="302324"/>
                  <a:pt x="0" y="18000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8658563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EB25AD9-001C-5467-6B50-029B6BE8D835}"/>
              </a:ext>
            </a:extLst>
          </p:cNvPr>
          <p:cNvSpPr txBox="1"/>
          <p:nvPr/>
        </p:nvSpPr>
        <p:spPr>
          <a:xfrm>
            <a:off x="7521644" y="3662962"/>
            <a:ext cx="18000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0" dirty="0">
                <a:solidFill>
                  <a:srgbClr val="000000"/>
                </a:solidFill>
                <a:effectLst/>
                <a:latin typeface="Inter"/>
              </a:rPr>
              <a:t>Visualizing The Metrics Curves</a:t>
            </a:r>
            <a:endParaRPr lang="en-US" altLang="zh-CN" sz="2000" b="0" i="0" dirty="0">
              <a:solidFill>
                <a:srgbClr val="000000"/>
              </a:solidFill>
              <a:effectLst/>
              <a:latin typeface="Inter"/>
            </a:endParaRPr>
          </a:p>
          <a:p>
            <a:endParaRPr lang="zh-CN" altLang="en-US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1F67827-A503-0893-0528-42F55A271B47}"/>
              </a:ext>
            </a:extLst>
          </p:cNvPr>
          <p:cNvSpPr/>
          <p:nvPr/>
        </p:nvSpPr>
        <p:spPr>
          <a:xfrm>
            <a:off x="9950022" y="3460102"/>
            <a:ext cx="1800000" cy="1055388"/>
          </a:xfrm>
          <a:custGeom>
            <a:avLst/>
            <a:gdLst>
              <a:gd name="connsiteX0" fmla="*/ 0 w 1800000"/>
              <a:gd name="connsiteY0" fmla="*/ 175902 h 1055388"/>
              <a:gd name="connsiteX1" fmla="*/ 175902 w 1800000"/>
              <a:gd name="connsiteY1" fmla="*/ 0 h 1055388"/>
              <a:gd name="connsiteX2" fmla="*/ 615188 w 1800000"/>
              <a:gd name="connsiteY2" fmla="*/ 0 h 1055388"/>
              <a:gd name="connsiteX3" fmla="*/ 1112402 w 1800000"/>
              <a:gd name="connsiteY3" fmla="*/ 0 h 1055388"/>
              <a:gd name="connsiteX4" fmla="*/ 1624098 w 1800000"/>
              <a:gd name="connsiteY4" fmla="*/ 0 h 1055388"/>
              <a:gd name="connsiteX5" fmla="*/ 1800000 w 1800000"/>
              <a:gd name="connsiteY5" fmla="*/ 175902 h 1055388"/>
              <a:gd name="connsiteX6" fmla="*/ 1800000 w 1800000"/>
              <a:gd name="connsiteY6" fmla="*/ 513622 h 1055388"/>
              <a:gd name="connsiteX7" fmla="*/ 1800000 w 1800000"/>
              <a:gd name="connsiteY7" fmla="*/ 879486 h 1055388"/>
              <a:gd name="connsiteX8" fmla="*/ 1624098 w 1800000"/>
              <a:gd name="connsiteY8" fmla="*/ 1055388 h 1055388"/>
              <a:gd name="connsiteX9" fmla="*/ 1112402 w 1800000"/>
              <a:gd name="connsiteY9" fmla="*/ 1055388 h 1055388"/>
              <a:gd name="connsiteX10" fmla="*/ 629670 w 1800000"/>
              <a:gd name="connsiteY10" fmla="*/ 1055388 h 1055388"/>
              <a:gd name="connsiteX11" fmla="*/ 175902 w 1800000"/>
              <a:gd name="connsiteY11" fmla="*/ 1055388 h 1055388"/>
              <a:gd name="connsiteX12" fmla="*/ 0 w 1800000"/>
              <a:gd name="connsiteY12" fmla="*/ 879486 h 1055388"/>
              <a:gd name="connsiteX13" fmla="*/ 0 w 1800000"/>
              <a:gd name="connsiteY13" fmla="*/ 513622 h 1055388"/>
              <a:gd name="connsiteX14" fmla="*/ 0 w 1800000"/>
              <a:gd name="connsiteY14" fmla="*/ 175902 h 105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00000" h="1055388" fill="none" extrusionOk="0">
                <a:moveTo>
                  <a:pt x="0" y="175902"/>
                </a:moveTo>
                <a:cubicBezTo>
                  <a:pt x="3836" y="74834"/>
                  <a:pt x="60068" y="-13065"/>
                  <a:pt x="175902" y="0"/>
                </a:cubicBezTo>
                <a:cubicBezTo>
                  <a:pt x="271023" y="18835"/>
                  <a:pt x="476143" y="5464"/>
                  <a:pt x="615188" y="0"/>
                </a:cubicBezTo>
                <a:cubicBezTo>
                  <a:pt x="754233" y="-5464"/>
                  <a:pt x="927943" y="9860"/>
                  <a:pt x="1112402" y="0"/>
                </a:cubicBezTo>
                <a:cubicBezTo>
                  <a:pt x="1296861" y="-9860"/>
                  <a:pt x="1457933" y="-10940"/>
                  <a:pt x="1624098" y="0"/>
                </a:cubicBezTo>
                <a:cubicBezTo>
                  <a:pt x="1725762" y="-3720"/>
                  <a:pt x="1796233" y="81672"/>
                  <a:pt x="1800000" y="175902"/>
                </a:cubicBezTo>
                <a:cubicBezTo>
                  <a:pt x="1801000" y="269801"/>
                  <a:pt x="1802057" y="363461"/>
                  <a:pt x="1800000" y="513622"/>
                </a:cubicBezTo>
                <a:cubicBezTo>
                  <a:pt x="1797943" y="663783"/>
                  <a:pt x="1792935" y="703456"/>
                  <a:pt x="1800000" y="879486"/>
                </a:cubicBezTo>
                <a:cubicBezTo>
                  <a:pt x="1816014" y="974333"/>
                  <a:pt x="1717006" y="1042237"/>
                  <a:pt x="1624098" y="1055388"/>
                </a:cubicBezTo>
                <a:cubicBezTo>
                  <a:pt x="1427632" y="1071342"/>
                  <a:pt x="1320346" y="1048580"/>
                  <a:pt x="1112402" y="1055388"/>
                </a:cubicBezTo>
                <a:cubicBezTo>
                  <a:pt x="904458" y="1062196"/>
                  <a:pt x="808543" y="1049546"/>
                  <a:pt x="629670" y="1055388"/>
                </a:cubicBezTo>
                <a:cubicBezTo>
                  <a:pt x="450797" y="1061230"/>
                  <a:pt x="294148" y="1074634"/>
                  <a:pt x="175902" y="1055388"/>
                </a:cubicBezTo>
                <a:cubicBezTo>
                  <a:pt x="93228" y="1068036"/>
                  <a:pt x="-18390" y="962553"/>
                  <a:pt x="0" y="879486"/>
                </a:cubicBezTo>
                <a:cubicBezTo>
                  <a:pt x="-12815" y="803121"/>
                  <a:pt x="-7869" y="673637"/>
                  <a:pt x="0" y="513622"/>
                </a:cubicBezTo>
                <a:cubicBezTo>
                  <a:pt x="7869" y="353607"/>
                  <a:pt x="10638" y="255149"/>
                  <a:pt x="0" y="175902"/>
                </a:cubicBezTo>
                <a:close/>
              </a:path>
              <a:path w="1800000" h="1055388" stroke="0" extrusionOk="0">
                <a:moveTo>
                  <a:pt x="0" y="175902"/>
                </a:moveTo>
                <a:cubicBezTo>
                  <a:pt x="-2587" y="83170"/>
                  <a:pt x="63647" y="-18161"/>
                  <a:pt x="175902" y="0"/>
                </a:cubicBezTo>
                <a:cubicBezTo>
                  <a:pt x="321618" y="-18919"/>
                  <a:pt x="510208" y="-18283"/>
                  <a:pt x="687598" y="0"/>
                </a:cubicBezTo>
                <a:cubicBezTo>
                  <a:pt x="864988" y="18283"/>
                  <a:pt x="970790" y="-15967"/>
                  <a:pt x="1184812" y="0"/>
                </a:cubicBezTo>
                <a:cubicBezTo>
                  <a:pt x="1398834" y="15967"/>
                  <a:pt x="1430291" y="-13472"/>
                  <a:pt x="1624098" y="0"/>
                </a:cubicBezTo>
                <a:cubicBezTo>
                  <a:pt x="1713544" y="-2849"/>
                  <a:pt x="1798695" y="93274"/>
                  <a:pt x="1800000" y="175902"/>
                </a:cubicBezTo>
                <a:cubicBezTo>
                  <a:pt x="1810552" y="249135"/>
                  <a:pt x="1807824" y="415941"/>
                  <a:pt x="1800000" y="513622"/>
                </a:cubicBezTo>
                <a:cubicBezTo>
                  <a:pt x="1792176" y="611303"/>
                  <a:pt x="1811474" y="805543"/>
                  <a:pt x="1800000" y="879486"/>
                </a:cubicBezTo>
                <a:cubicBezTo>
                  <a:pt x="1801991" y="989246"/>
                  <a:pt x="1735885" y="1055530"/>
                  <a:pt x="1624098" y="1055388"/>
                </a:cubicBezTo>
                <a:cubicBezTo>
                  <a:pt x="1436955" y="1058381"/>
                  <a:pt x="1351483" y="1062873"/>
                  <a:pt x="1170330" y="1055388"/>
                </a:cubicBezTo>
                <a:cubicBezTo>
                  <a:pt x="989177" y="1047903"/>
                  <a:pt x="938174" y="1043921"/>
                  <a:pt x="716562" y="1055388"/>
                </a:cubicBezTo>
                <a:cubicBezTo>
                  <a:pt x="494950" y="1066855"/>
                  <a:pt x="443326" y="1078712"/>
                  <a:pt x="175902" y="1055388"/>
                </a:cubicBezTo>
                <a:cubicBezTo>
                  <a:pt x="64798" y="1037506"/>
                  <a:pt x="18819" y="967609"/>
                  <a:pt x="0" y="879486"/>
                </a:cubicBezTo>
                <a:cubicBezTo>
                  <a:pt x="-15215" y="696668"/>
                  <a:pt x="1698" y="600935"/>
                  <a:pt x="0" y="513622"/>
                </a:cubicBezTo>
                <a:cubicBezTo>
                  <a:pt x="-1698" y="426309"/>
                  <a:pt x="-1292" y="272110"/>
                  <a:pt x="0" y="17590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8658563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6F6AF66-EBD4-4511-CB9D-EF9799973C64}"/>
              </a:ext>
            </a:extLst>
          </p:cNvPr>
          <p:cNvSpPr txBox="1"/>
          <p:nvPr/>
        </p:nvSpPr>
        <p:spPr>
          <a:xfrm>
            <a:off x="10274166" y="3821160"/>
            <a:ext cx="1462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Inter"/>
              </a:rPr>
              <a:t>Prediction</a:t>
            </a:r>
            <a:endParaRPr lang="zh-CN" altLang="en-US" sz="2000" b="1" dirty="0">
              <a:latin typeface="Inter"/>
            </a:endParaRP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25A2782C-308E-A122-968A-864C94E39CC4}"/>
              </a:ext>
            </a:extLst>
          </p:cNvPr>
          <p:cNvSpPr/>
          <p:nvPr/>
        </p:nvSpPr>
        <p:spPr>
          <a:xfrm>
            <a:off x="2187243" y="3816851"/>
            <a:ext cx="488569" cy="31560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33E6EC1F-F308-585D-5D8E-E4E14088CD8C}"/>
              </a:ext>
            </a:extLst>
          </p:cNvPr>
          <p:cNvSpPr/>
          <p:nvPr/>
        </p:nvSpPr>
        <p:spPr>
          <a:xfrm>
            <a:off x="4508189" y="3863413"/>
            <a:ext cx="488569" cy="31560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6D0CB84D-2EA5-2BE9-BDE3-2E01E9002015}"/>
              </a:ext>
            </a:extLst>
          </p:cNvPr>
          <p:cNvSpPr/>
          <p:nvPr/>
        </p:nvSpPr>
        <p:spPr>
          <a:xfrm>
            <a:off x="6941244" y="3906727"/>
            <a:ext cx="488569" cy="31560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D3330140-563F-9A0B-4E97-8B4079556C4B}"/>
              </a:ext>
            </a:extLst>
          </p:cNvPr>
          <p:cNvSpPr/>
          <p:nvPr/>
        </p:nvSpPr>
        <p:spPr>
          <a:xfrm>
            <a:off x="9414174" y="3857385"/>
            <a:ext cx="488569" cy="31560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607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DF0E76-41A0-9CFB-7412-9883EF6B7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900000"/>
            <a:ext cx="6096000" cy="1080000"/>
          </a:xfrm>
        </p:spPr>
        <p:txBody>
          <a:bodyPr>
            <a:normAutofit fontScale="90000"/>
          </a:bodyPr>
          <a:lstStyle/>
          <a:p>
            <a:r>
              <a:rPr lang="en-US" altLang="zh-CN" sz="4900" i="0" dirty="0">
                <a:solidFill>
                  <a:srgbClr val="000000"/>
                </a:solidFill>
                <a:effectLst/>
                <a:latin typeface="+mj-ea"/>
              </a:rPr>
              <a:t>Building a Model</a:t>
            </a:r>
            <a:br>
              <a:rPr lang="en-US" altLang="zh-CN" b="0" i="0" dirty="0">
                <a:solidFill>
                  <a:srgbClr val="000000"/>
                </a:solidFill>
                <a:effectLst/>
                <a:latin typeface="Inter"/>
              </a:rPr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01E3EF-0A69-93B5-BFD6-171C005D1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000" y="2529000"/>
            <a:ext cx="3576000" cy="2349001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Rescaling Layer </a:t>
            </a:r>
          </a:p>
          <a:p>
            <a:r>
              <a:rPr lang="en-US" altLang="zh-CN" sz="2800" dirty="0"/>
              <a:t>Pre-trained Model</a:t>
            </a:r>
          </a:p>
          <a:p>
            <a:r>
              <a:rPr lang="en-US" altLang="zh-CN" sz="2800" dirty="0"/>
              <a:t>Dense Layer</a:t>
            </a:r>
          </a:p>
          <a:p>
            <a:r>
              <a:rPr lang="en-US" altLang="zh-CN" sz="2800" dirty="0"/>
              <a:t>Adam Optimizer</a:t>
            </a:r>
            <a:endParaRPr lang="zh-CN" altLang="en-US" sz="28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3F3FAA-849F-40D3-A45E-BD246CAD065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7945E48-D0AD-4191-95C7-745D6171D3AB}" type="datetime1">
              <a:rPr lang="de-DE" altLang="zh-CN" smtClean="0"/>
              <a:t>02.02.2024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752732-8D2C-3117-4AF5-C4AD8BA3173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Data Science II / Deadlock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389151-0538-3D68-7393-07C5460E6F8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21</a:t>
            </a:fld>
            <a:endParaRPr lang="de-DE"/>
          </a:p>
        </p:txBody>
      </p:sp>
      <p:pic>
        <p:nvPicPr>
          <p:cNvPr id="15" name="图片 14" descr="日程表&#10;&#10;描述已自动生成">
            <a:extLst>
              <a:ext uri="{FF2B5EF4-FFF2-40B4-BE49-F238E27FC236}">
                <a16:creationId xmlns:a16="http://schemas.microsoft.com/office/drawing/2014/main" id="{6969675F-BC20-5F36-7F39-2ADBEDF8C9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428" y="1959724"/>
            <a:ext cx="7161572" cy="362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56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5359A1-56DF-0EEA-2A58-1AE20C13A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736682"/>
            <a:ext cx="7560000" cy="590968"/>
          </a:xfrm>
        </p:spPr>
        <p:txBody>
          <a:bodyPr/>
          <a:lstStyle/>
          <a:p>
            <a:r>
              <a:rPr lang="en-US" altLang="zh-CN" dirty="0"/>
              <a:t>TRAINING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EE1C1E-4CC4-4800-65FE-192388058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1980000"/>
            <a:ext cx="5376000" cy="4500000"/>
          </a:xfrm>
        </p:spPr>
        <p:txBody>
          <a:bodyPr>
            <a:normAutofit lnSpcReduction="10000"/>
          </a:bodyPr>
          <a:lstStyle/>
          <a:p>
            <a:r>
              <a:rPr lang="en-US" altLang="zh-CN" b="1" dirty="0">
                <a:latin typeface="+mn-ea"/>
              </a:rPr>
              <a:t>We will add 3 Very Important Callbacks for our model</a:t>
            </a:r>
          </a:p>
          <a:p>
            <a:r>
              <a:rPr lang="en-US" altLang="zh-CN" b="1" dirty="0" err="1">
                <a:latin typeface="+mn-ea"/>
              </a:rPr>
              <a:t>ModelCheckpoint</a:t>
            </a:r>
            <a:r>
              <a:rPr lang="en-US" altLang="zh-CN" b="1" dirty="0">
                <a:latin typeface="+mn-ea"/>
              </a:rPr>
              <a:t>: This callback saves the model weights after every epoch if the validation loss improves.</a:t>
            </a:r>
          </a:p>
          <a:p>
            <a:r>
              <a:rPr lang="en-US" altLang="zh-CN" b="1" dirty="0" err="1">
                <a:latin typeface="+mn-ea"/>
              </a:rPr>
              <a:t>EarlyStopping</a:t>
            </a:r>
            <a:r>
              <a:rPr lang="en-US" altLang="zh-CN" b="1" dirty="0">
                <a:latin typeface="+mn-ea"/>
              </a:rPr>
              <a:t>: This callback stops the training process if the validation loss doesn't improve for a certain number of epochs.</a:t>
            </a:r>
          </a:p>
          <a:p>
            <a:r>
              <a:rPr lang="en-US" altLang="zh-CN" b="1" dirty="0" err="1">
                <a:latin typeface="+mn-ea"/>
              </a:rPr>
              <a:t>ReduceLROnPlateu</a:t>
            </a:r>
            <a:r>
              <a:rPr lang="en-US" altLang="zh-CN" b="1" dirty="0">
                <a:latin typeface="+mn-ea"/>
              </a:rPr>
              <a:t>: This callback monitors a quantity and if no improvement is seen for a 'patience' number of epochs, the learning rate is reduced.</a:t>
            </a:r>
            <a:endParaRPr lang="zh-CN" altLang="en-US" b="1" dirty="0">
              <a:latin typeface="+mn-ea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1AF680-C3F0-C940-FE9E-32E178DB903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7945E48-D0AD-4191-95C7-745D6171D3AB}" type="datetime1">
              <a:rPr lang="de-DE" altLang="zh-CN" smtClean="0"/>
              <a:t>02.02.2024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76D521-0EA3-5F38-6764-CB34500E108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4451D7-2D6D-9646-644C-10D7A9DD219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22</a:t>
            </a:fld>
            <a:endParaRPr lang="de-DE"/>
          </a:p>
        </p:txBody>
      </p:sp>
      <p:pic>
        <p:nvPicPr>
          <p:cNvPr id="8" name="图片 7" descr="小狗在床上&#10;&#10;描述已自动生成">
            <a:extLst>
              <a:ext uri="{FF2B5EF4-FFF2-40B4-BE49-F238E27FC236}">
                <a16:creationId xmlns:a16="http://schemas.microsoft.com/office/drawing/2014/main" id="{E9A7E280-8659-D8E0-D75A-5679FE8FA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00" y="2349000"/>
            <a:ext cx="47625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370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644452-1DF7-61F9-73B5-08BBAA31A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400" b="1" i="0" dirty="0">
                <a:solidFill>
                  <a:srgbClr val="000000"/>
                </a:solidFill>
                <a:effectLst/>
                <a:latin typeface="Inter"/>
              </a:rPr>
              <a:t>Visualizing The Metrics Curves</a:t>
            </a:r>
            <a:br>
              <a:rPr lang="en-US" altLang="zh-CN" sz="4400" b="0" i="0" dirty="0">
                <a:solidFill>
                  <a:srgbClr val="000000"/>
                </a:solidFill>
                <a:effectLst/>
                <a:latin typeface="Inter"/>
              </a:rPr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8F22B9-46D2-DA64-E4C6-79B603857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After the cross-validation, 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see……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8FB87F-844B-039A-0826-04064B748DE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7945E48-D0AD-4191-95C7-745D6171D3AB}" type="datetime1">
              <a:rPr lang="de-DE" altLang="zh-CN" smtClean="0"/>
              <a:t>02.02.2024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2A674D-B453-C954-0E04-842110DB059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BC628A-83B2-AB62-D859-64FF46EAE8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23</a:t>
            </a:fld>
            <a:endParaRPr lang="de-DE"/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59B58CF8-AFFE-1F54-5030-7326CF35F6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8435116"/>
              </p:ext>
            </p:extLst>
          </p:nvPr>
        </p:nvGraphicFramePr>
        <p:xfrm>
          <a:off x="336000" y="2428905"/>
          <a:ext cx="5760000" cy="2947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7B8377ED-E87B-7A5D-9150-AA8736FD27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4789758"/>
              </p:ext>
            </p:extLst>
          </p:nvPr>
        </p:nvGraphicFramePr>
        <p:xfrm>
          <a:off x="6096000" y="2335473"/>
          <a:ext cx="5400000" cy="31339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2DB2BDF6-A33F-9FC9-2DB5-AF9958D97803}"/>
              </a:ext>
            </a:extLst>
          </p:cNvPr>
          <p:cNvSpPr txBox="1"/>
          <p:nvPr/>
        </p:nvSpPr>
        <p:spPr>
          <a:xfrm>
            <a:off x="696000" y="5454112"/>
            <a:ext cx="576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Epochs: 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Multi-class balanced accuracy: 0.732 (train) / 0.734 (validation)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4BAA698-9939-B688-A415-CD62CEB95A25}"/>
              </a:ext>
            </a:extLst>
          </p:cNvPr>
          <p:cNvSpPr txBox="1"/>
          <p:nvPr/>
        </p:nvSpPr>
        <p:spPr>
          <a:xfrm>
            <a:off x="6298043" y="5454112"/>
            <a:ext cx="576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Epochs: 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Loss function:6.303 (train) / 7.083 (validation)</a:t>
            </a:r>
          </a:p>
        </p:txBody>
      </p:sp>
    </p:spTree>
    <p:extLst>
      <p:ext uri="{BB962C8B-B14F-4D97-AF65-F5344CB8AC3E}">
        <p14:creationId xmlns:p14="http://schemas.microsoft.com/office/powerpoint/2010/main" val="1974785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6F565D-C57C-B591-2F37-C9E52F85B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1" i="0" dirty="0">
                <a:solidFill>
                  <a:srgbClr val="000000"/>
                </a:solidFill>
                <a:effectLst/>
                <a:latin typeface="Inter"/>
              </a:rPr>
              <a:t>Visualizing The Metrics Curves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47659E-DF40-11F8-62F0-221D2C55F92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7945E48-D0AD-4191-95C7-745D6171D3AB}" type="datetime1">
              <a:rPr lang="de-DE" altLang="zh-CN" smtClean="0"/>
              <a:t>02.02.2024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A4821C-70AE-8323-A766-68EBD16281D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562DD9-3A0E-0083-1E71-BDD96FF154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24</a:t>
            </a:fld>
            <a:endParaRPr lang="de-DE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B7E2AA80-2186-29C0-F377-257E8E5F3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00" y="1805850"/>
            <a:ext cx="5376000" cy="3170962"/>
          </a:xfrm>
          <a:prstGeom prst="rect">
            <a:avLst/>
          </a:prstGeom>
        </p:spPr>
      </p:pic>
      <p:graphicFrame>
        <p:nvGraphicFramePr>
          <p:cNvPr id="27" name="图表 26">
            <a:extLst>
              <a:ext uri="{FF2B5EF4-FFF2-40B4-BE49-F238E27FC236}">
                <a16:creationId xmlns:a16="http://schemas.microsoft.com/office/drawing/2014/main" id="{DAFA576A-10C2-BF71-7440-FA5DB17204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3875114"/>
              </p:ext>
            </p:extLst>
          </p:nvPr>
        </p:nvGraphicFramePr>
        <p:xfrm>
          <a:off x="360001" y="1897425"/>
          <a:ext cx="5376000" cy="29878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" name="文本框 27">
            <a:extLst>
              <a:ext uri="{FF2B5EF4-FFF2-40B4-BE49-F238E27FC236}">
                <a16:creationId xmlns:a16="http://schemas.microsoft.com/office/drawing/2014/main" id="{7FB61750-6864-0933-1637-21DE54A7C9E1}"/>
              </a:ext>
            </a:extLst>
          </p:cNvPr>
          <p:cNvSpPr txBox="1"/>
          <p:nvPr/>
        </p:nvSpPr>
        <p:spPr>
          <a:xfrm>
            <a:off x="696000" y="5454112"/>
            <a:ext cx="576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Epochs: 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Precision: 0.732 (train) / 0.735 (validation)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B369AD4-68A1-F162-8582-5595C1EB43DD}"/>
              </a:ext>
            </a:extLst>
          </p:cNvPr>
          <p:cNvSpPr txBox="1"/>
          <p:nvPr/>
        </p:nvSpPr>
        <p:spPr>
          <a:xfrm>
            <a:off x="6298043" y="5454112"/>
            <a:ext cx="576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Epochs: 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AUC(Area under curve):0.888 (train) / 0.887 (validation)</a:t>
            </a:r>
          </a:p>
        </p:txBody>
      </p:sp>
    </p:spTree>
    <p:extLst>
      <p:ext uri="{BB962C8B-B14F-4D97-AF65-F5344CB8AC3E}">
        <p14:creationId xmlns:p14="http://schemas.microsoft.com/office/powerpoint/2010/main" val="79686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2D4840-1F94-D903-FC76-F82EDFC17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1369542"/>
            <a:ext cx="2856000" cy="532318"/>
          </a:xfrm>
        </p:spPr>
        <p:txBody>
          <a:bodyPr>
            <a:normAutofit fontScale="90000"/>
          </a:bodyPr>
          <a:lstStyle/>
          <a:p>
            <a:r>
              <a:rPr lang="en-US" altLang="zh-CN" sz="4400" b="1" dirty="0">
                <a:latin typeface="Inter"/>
              </a:rPr>
              <a:t>Prediction</a:t>
            </a:r>
            <a:br>
              <a:rPr lang="zh-CN" altLang="en-US" sz="4400" b="1" dirty="0">
                <a:latin typeface="Inter"/>
              </a:rPr>
            </a:br>
            <a:endParaRPr lang="zh-CN" altLang="en-US" dirty="0"/>
          </a:p>
        </p:txBody>
      </p:sp>
      <p:pic>
        <p:nvPicPr>
          <p:cNvPr id="8" name="内容占位符 7" descr="狗躺在地上&#10;&#10;描述已自动生成">
            <a:extLst>
              <a:ext uri="{FF2B5EF4-FFF2-40B4-BE49-F238E27FC236}">
                <a16:creationId xmlns:a16="http://schemas.microsoft.com/office/drawing/2014/main" id="{DB1E0537-42B5-2C5B-929E-B560BAA56B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00" y="1770187"/>
            <a:ext cx="3960000" cy="4168423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331238-2541-0A3F-8EC5-A70C64AA3EE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7945E48-D0AD-4191-95C7-745D6171D3AB}" type="datetime1">
              <a:rPr lang="de-DE" altLang="zh-CN" smtClean="0"/>
              <a:t>02.02.2024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01569C-27B7-6B3A-CD2C-1CE15FCA4C1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99BE7A-8131-6AA5-CF07-4CA515FAA1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25</a:t>
            </a:fld>
            <a:endParaRPr lang="de-DE"/>
          </a:p>
        </p:txBody>
      </p:sp>
      <p:pic>
        <p:nvPicPr>
          <p:cNvPr id="10" name="图片 9" descr="文本&#10;&#10;描述已自动生成">
            <a:extLst>
              <a:ext uri="{FF2B5EF4-FFF2-40B4-BE49-F238E27FC236}">
                <a16:creationId xmlns:a16="http://schemas.microsoft.com/office/drawing/2014/main" id="{D9CB720F-B367-1ED9-35FC-A392FA4D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999" y="2709000"/>
            <a:ext cx="4394413" cy="1800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11303CA7-A2AF-26E2-AE94-D0E53BD9E448}"/>
              </a:ext>
            </a:extLst>
          </p:cNvPr>
          <p:cNvSpPr txBox="1"/>
          <p:nvPr/>
        </p:nvSpPr>
        <p:spPr>
          <a:xfrm>
            <a:off x="7536000" y="4869000"/>
            <a:ext cx="28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Without/with augmented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1936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2A2A4C-418F-6C60-C872-8681D9008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909000"/>
            <a:ext cx="5736000" cy="547682"/>
          </a:xfrm>
        </p:spPr>
        <p:txBody>
          <a:bodyPr/>
          <a:lstStyle/>
          <a:p>
            <a:r>
              <a:rPr lang="en-US" altLang="zh-CN" sz="4000" b="1" dirty="0">
                <a:latin typeface="Inter"/>
              </a:rPr>
              <a:t>Prediction</a:t>
            </a:r>
            <a:endParaRPr lang="zh-CN" altLang="en-US" dirty="0"/>
          </a:p>
        </p:txBody>
      </p:sp>
      <p:pic>
        <p:nvPicPr>
          <p:cNvPr id="8" name="内容占位符 7" descr="狗站在草地上&#10;&#10;描述已自动生成">
            <a:extLst>
              <a:ext uri="{FF2B5EF4-FFF2-40B4-BE49-F238E27FC236}">
                <a16:creationId xmlns:a16="http://schemas.microsoft.com/office/drawing/2014/main" id="{B7B0C97B-2E75-D696-0DFC-30E23C38B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1734557"/>
            <a:ext cx="4320000" cy="4156364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5A4849-5607-85A9-A6DD-FFE90FB6A7B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7945E48-D0AD-4191-95C7-745D6171D3AB}" type="datetime1">
              <a:rPr lang="de-DE" altLang="zh-CN" smtClean="0"/>
              <a:t>02.02.2024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ED3F5E-A460-A58C-AD0F-A54AC4E634D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75AE2E-4240-D322-115E-BA68AF8CEC4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26</a:t>
            </a:fld>
            <a:endParaRPr lang="de-DE"/>
          </a:p>
        </p:txBody>
      </p:sp>
      <p:pic>
        <p:nvPicPr>
          <p:cNvPr id="10" name="图片 9" descr="文本&#10;&#10;描述已自动生成">
            <a:extLst>
              <a:ext uri="{FF2B5EF4-FFF2-40B4-BE49-F238E27FC236}">
                <a16:creationId xmlns:a16="http://schemas.microsoft.com/office/drawing/2014/main" id="{B660DD14-087E-8CD4-C7B1-7FAA53684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999" y="2709000"/>
            <a:ext cx="4704001" cy="196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317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5DB3711-5D05-6564-9B4E-316F1C3DA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EE8E-7E23-49F2-B49C-DAD587C94E25}" type="datetime1">
              <a:rPr lang="de-DE" altLang="zh-CN" smtClean="0"/>
              <a:t>02.02.2024</a:t>
            </a:fld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D5AC04-45A4-D069-DAD1-1C0780322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BDB3691-538C-93E9-0888-4A3942349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52582B7-CA62-1287-BB14-9D81ECF649DE}"/>
              </a:ext>
            </a:extLst>
          </p:cNvPr>
          <p:cNvSpPr txBox="1">
            <a:spLocks/>
          </p:cNvSpPr>
          <p:nvPr/>
        </p:nvSpPr>
        <p:spPr>
          <a:xfrm>
            <a:off x="1416000" y="2838641"/>
            <a:ext cx="9360000" cy="10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/>
              <a:t>User interface &amp; project implementation</a:t>
            </a:r>
            <a:endParaRPr lang="de-DE" dirty="0"/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9A285658-0F41-093D-44B5-E439C4DFF5EA}"/>
              </a:ext>
            </a:extLst>
          </p:cNvPr>
          <p:cNvSpPr txBox="1">
            <a:spLocks/>
          </p:cNvSpPr>
          <p:nvPr/>
        </p:nvSpPr>
        <p:spPr>
          <a:xfrm>
            <a:off x="-2544000" y="3544824"/>
            <a:ext cx="9360000" cy="14688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en-US" altLang="zh-CN" dirty="0"/>
              <a:t>                                                                                                           </a:t>
            </a:r>
            <a:r>
              <a:rPr lang="en-US" altLang="zh-CN" dirty="0" err="1"/>
              <a:t>Xiaoyan</a:t>
            </a:r>
            <a:r>
              <a:rPr lang="en-US" altLang="zh-CN" dirty="0"/>
              <a:t> </a:t>
            </a:r>
            <a:r>
              <a:rPr lang="en-US" altLang="zh-CN" dirty="0" err="1"/>
              <a:t>Xue</a:t>
            </a:r>
            <a:endParaRPr lang="en-US" altLang="zh-CN" dirty="0"/>
          </a:p>
          <a:p>
            <a:endParaRPr lang="de-DE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B5B7DD3-A36F-53C9-818C-B18DF106B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0" y="317118"/>
            <a:ext cx="24384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0663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6D49A-C831-761C-550D-CE8FB9C97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2" y="206203"/>
            <a:ext cx="7560000" cy="1080000"/>
          </a:xfrm>
        </p:spPr>
        <p:txBody>
          <a:bodyPr/>
          <a:lstStyle/>
          <a:p>
            <a:r>
              <a:rPr lang="de-DE" dirty="0"/>
              <a:t>Project structure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EB286-FE8B-83B2-9614-CEAC4B84907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627DDD-82B9-48A8-B89B-3940DC576726}" type="datetime1">
              <a:rPr lang="de-DE" altLang="zh-CN" smtClean="0"/>
              <a:t>02.02.2024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177BB-DF52-3859-7CF1-BE8273B38F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AAD6D6-94DB-922C-4E1C-AA5D038ED4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0AEF626-B753-E95D-8138-25A329B400B9}"/>
              </a:ext>
            </a:extLst>
          </p:cNvPr>
          <p:cNvSpPr/>
          <p:nvPr/>
        </p:nvSpPr>
        <p:spPr>
          <a:xfrm>
            <a:off x="360000" y="2717012"/>
            <a:ext cx="2136000" cy="34956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EDFEE19-D952-834E-659E-935EE06B0436}"/>
              </a:ext>
            </a:extLst>
          </p:cNvPr>
          <p:cNvSpPr txBox="1"/>
          <p:nvPr/>
        </p:nvSpPr>
        <p:spPr>
          <a:xfrm>
            <a:off x="5016000" y="2105209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BACK-END</a:t>
            </a:r>
            <a:endParaRPr lang="zh-CN" altLang="en-US" b="1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21B0045-1B26-E602-31AE-F4AAD29EAFE1}"/>
              </a:ext>
            </a:extLst>
          </p:cNvPr>
          <p:cNvCxnSpPr/>
          <p:nvPr/>
        </p:nvCxnSpPr>
        <p:spPr>
          <a:xfrm>
            <a:off x="8256000" y="2474541"/>
            <a:ext cx="0" cy="368615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AB0027B-EB69-3E9D-683D-E21BAD821588}"/>
              </a:ext>
            </a:extLst>
          </p:cNvPr>
          <p:cNvCxnSpPr/>
          <p:nvPr/>
        </p:nvCxnSpPr>
        <p:spPr>
          <a:xfrm>
            <a:off x="2856000" y="2440313"/>
            <a:ext cx="0" cy="368615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19941E5-098F-F6FD-0EEE-644BAFFF43CA}"/>
              </a:ext>
            </a:extLst>
          </p:cNvPr>
          <p:cNvSpPr txBox="1"/>
          <p:nvPr/>
        </p:nvSpPr>
        <p:spPr>
          <a:xfrm>
            <a:off x="9336000" y="2105209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FRONT-END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FF9DA0E-0B79-E63D-85D2-644E195321B6}"/>
              </a:ext>
            </a:extLst>
          </p:cNvPr>
          <p:cNvSpPr txBox="1"/>
          <p:nvPr/>
        </p:nvSpPr>
        <p:spPr>
          <a:xfrm>
            <a:off x="708000" y="2105209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DATABASE</a:t>
            </a:r>
            <a:endParaRPr lang="zh-CN" altLang="en-US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9020908-39C2-1704-0179-BEBC02DC0395}"/>
              </a:ext>
            </a:extLst>
          </p:cNvPr>
          <p:cNvSpPr txBox="1"/>
          <p:nvPr/>
        </p:nvSpPr>
        <p:spPr>
          <a:xfrm>
            <a:off x="850743" y="2830398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MYSQL</a:t>
            </a:r>
            <a:endParaRPr lang="zh-CN" altLang="en-US" b="1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30759186-2494-5273-3227-19D5A6F558CB}"/>
              </a:ext>
            </a:extLst>
          </p:cNvPr>
          <p:cNvSpPr/>
          <p:nvPr/>
        </p:nvSpPr>
        <p:spPr>
          <a:xfrm>
            <a:off x="606101" y="4073006"/>
            <a:ext cx="1529900" cy="36933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Record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DAC008B-2B97-1994-5AA9-ADC298F16565}"/>
              </a:ext>
            </a:extLst>
          </p:cNvPr>
          <p:cNvSpPr/>
          <p:nvPr/>
        </p:nvSpPr>
        <p:spPr>
          <a:xfrm>
            <a:off x="606101" y="4707653"/>
            <a:ext cx="1529900" cy="36933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Prediction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6552BC90-42A0-ADB4-55BC-C8BDBD5AC41A}"/>
              </a:ext>
            </a:extLst>
          </p:cNvPr>
          <p:cNvSpPr/>
          <p:nvPr/>
        </p:nvSpPr>
        <p:spPr>
          <a:xfrm>
            <a:off x="597175" y="5319456"/>
            <a:ext cx="1538826" cy="369332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User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3A2EB611-8A01-18B1-F6B3-59DDCE13AAEE}"/>
              </a:ext>
            </a:extLst>
          </p:cNvPr>
          <p:cNvSpPr/>
          <p:nvPr/>
        </p:nvSpPr>
        <p:spPr>
          <a:xfrm>
            <a:off x="3168035" y="2717014"/>
            <a:ext cx="4751966" cy="17162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JAVA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242A2AF7-230E-8AEB-B870-C8A0460AC1E0}"/>
              </a:ext>
            </a:extLst>
          </p:cNvPr>
          <p:cNvSpPr/>
          <p:nvPr/>
        </p:nvSpPr>
        <p:spPr>
          <a:xfrm>
            <a:off x="8731106" y="2609794"/>
            <a:ext cx="1429321" cy="52506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HTML5</a:t>
            </a:r>
            <a:endParaRPr lang="zh-CN" altLang="en-US" dirty="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235D15F-7BF6-7DBD-C4DE-4834886ECDAE}"/>
              </a:ext>
            </a:extLst>
          </p:cNvPr>
          <p:cNvSpPr/>
          <p:nvPr/>
        </p:nvSpPr>
        <p:spPr>
          <a:xfrm>
            <a:off x="10333078" y="2576322"/>
            <a:ext cx="1245844" cy="52506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CSS3</a:t>
            </a:r>
            <a:endParaRPr lang="zh-CN" altLang="en-US" dirty="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5DC0FDFE-780C-34C7-6016-6534F7BD2C55}"/>
              </a:ext>
            </a:extLst>
          </p:cNvPr>
          <p:cNvSpPr/>
          <p:nvPr/>
        </p:nvSpPr>
        <p:spPr>
          <a:xfrm>
            <a:off x="8705830" y="3261373"/>
            <a:ext cx="3015165" cy="2951299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JavaScript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73AFF484-0354-7DC5-2A1C-2FC95A6E9EA7}"/>
              </a:ext>
            </a:extLst>
          </p:cNvPr>
          <p:cNvSpPr/>
          <p:nvPr/>
        </p:nvSpPr>
        <p:spPr>
          <a:xfrm>
            <a:off x="8869220" y="3871457"/>
            <a:ext cx="2709701" cy="36097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React</a:t>
            </a:r>
            <a:endParaRPr lang="zh-CN" altLang="en-US" dirty="0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00E56C6E-5873-B6A7-B8C4-A535959E87DE}"/>
              </a:ext>
            </a:extLst>
          </p:cNvPr>
          <p:cNvSpPr/>
          <p:nvPr/>
        </p:nvSpPr>
        <p:spPr>
          <a:xfrm>
            <a:off x="8881385" y="4377030"/>
            <a:ext cx="2715380" cy="34032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Node</a:t>
            </a:r>
            <a:endParaRPr lang="zh-CN" altLang="en-US" dirty="0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D106F5EF-4C77-58E1-B0A7-B4AC36664C0A}"/>
              </a:ext>
            </a:extLst>
          </p:cNvPr>
          <p:cNvSpPr/>
          <p:nvPr/>
        </p:nvSpPr>
        <p:spPr>
          <a:xfrm>
            <a:off x="8881385" y="4834616"/>
            <a:ext cx="2704514" cy="36097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Umi</a:t>
            </a:r>
            <a:endParaRPr lang="zh-CN" altLang="en-US" dirty="0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6A1256A-A143-51AB-ECDE-F445C463F088}"/>
              </a:ext>
            </a:extLst>
          </p:cNvPr>
          <p:cNvSpPr/>
          <p:nvPr/>
        </p:nvSpPr>
        <p:spPr>
          <a:xfrm>
            <a:off x="8870519" y="5340815"/>
            <a:ext cx="2710839" cy="3807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Ant Design</a:t>
            </a:r>
            <a:endParaRPr lang="zh-CN" altLang="en-US" dirty="0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9F1246C7-2BEA-CD63-A3D3-186B1089048D}"/>
              </a:ext>
            </a:extLst>
          </p:cNvPr>
          <p:cNvSpPr/>
          <p:nvPr/>
        </p:nvSpPr>
        <p:spPr>
          <a:xfrm>
            <a:off x="3482945" y="3786579"/>
            <a:ext cx="1893056" cy="41104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SpringBoot</a:t>
            </a:r>
            <a:endParaRPr lang="zh-CN" altLang="en-US" dirty="0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3854D4BA-3D3C-F210-C8E7-E035C163EC00}"/>
              </a:ext>
            </a:extLst>
          </p:cNvPr>
          <p:cNvSpPr/>
          <p:nvPr/>
        </p:nvSpPr>
        <p:spPr>
          <a:xfrm>
            <a:off x="3476159" y="3211184"/>
            <a:ext cx="1923222" cy="39512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Swagger</a:t>
            </a:r>
            <a:endParaRPr lang="zh-CN" altLang="en-US" dirty="0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6D67F795-D73B-FD1D-59DE-D126652FB4DE}"/>
              </a:ext>
            </a:extLst>
          </p:cNvPr>
          <p:cNvSpPr/>
          <p:nvPr/>
        </p:nvSpPr>
        <p:spPr>
          <a:xfrm>
            <a:off x="5585748" y="3783526"/>
            <a:ext cx="1950252" cy="41715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MyBatis</a:t>
            </a:r>
            <a:endParaRPr lang="zh-CN" altLang="en-US" dirty="0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D61DC7E7-7EC7-3FDA-425B-C6190ABA5769}"/>
              </a:ext>
            </a:extLst>
          </p:cNvPr>
          <p:cNvSpPr/>
          <p:nvPr/>
        </p:nvSpPr>
        <p:spPr>
          <a:xfrm>
            <a:off x="5585748" y="3275027"/>
            <a:ext cx="1926251" cy="38726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Redis</a:t>
            </a:r>
            <a:endParaRPr lang="zh-CN" altLang="en-US" dirty="0"/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BEB1CE82-E230-78EF-0E41-EA5A0AEC4EDA}"/>
              </a:ext>
            </a:extLst>
          </p:cNvPr>
          <p:cNvSpPr/>
          <p:nvPr/>
        </p:nvSpPr>
        <p:spPr>
          <a:xfrm>
            <a:off x="606101" y="3468658"/>
            <a:ext cx="1529900" cy="36933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Breed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A0210FBB-352C-FFFB-B363-9F0C3A134711}"/>
              </a:ext>
            </a:extLst>
          </p:cNvPr>
          <p:cNvSpPr/>
          <p:nvPr/>
        </p:nvSpPr>
        <p:spPr>
          <a:xfrm>
            <a:off x="3166811" y="4613576"/>
            <a:ext cx="4778378" cy="1599097"/>
          </a:xfrm>
          <a:prstGeom prst="roundRect">
            <a:avLst/>
          </a:prstGeom>
          <a:solidFill>
            <a:srgbClr val="D2C8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Python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F90862AD-6411-E4E0-80F0-F4CD8A1F2E77}"/>
              </a:ext>
            </a:extLst>
          </p:cNvPr>
          <p:cNvSpPr/>
          <p:nvPr/>
        </p:nvSpPr>
        <p:spPr>
          <a:xfrm>
            <a:off x="3482945" y="5119486"/>
            <a:ext cx="1893055" cy="41168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Tensorflow</a:t>
            </a:r>
            <a:endParaRPr lang="zh-CN" altLang="en-US" dirty="0"/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B20DEBEC-8C60-DFB6-3CF3-78667081F08A}"/>
              </a:ext>
            </a:extLst>
          </p:cNvPr>
          <p:cNvSpPr/>
          <p:nvPr/>
        </p:nvSpPr>
        <p:spPr>
          <a:xfrm>
            <a:off x="5585748" y="5131756"/>
            <a:ext cx="1950252" cy="41168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Numpy</a:t>
            </a:r>
            <a:endParaRPr lang="zh-CN" altLang="en-US" dirty="0"/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1F67B48F-1CB9-1173-3C93-BA8AEFA4645B}"/>
              </a:ext>
            </a:extLst>
          </p:cNvPr>
          <p:cNvSpPr/>
          <p:nvPr/>
        </p:nvSpPr>
        <p:spPr>
          <a:xfrm>
            <a:off x="6846404" y="1493644"/>
            <a:ext cx="1893055" cy="41168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Matplotlib</a:t>
            </a:r>
            <a:endParaRPr lang="zh-CN" altLang="en-US" dirty="0"/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090FE42A-7AFD-CC1E-491E-0D9BBF01D32E}"/>
              </a:ext>
            </a:extLst>
          </p:cNvPr>
          <p:cNvSpPr/>
          <p:nvPr/>
        </p:nvSpPr>
        <p:spPr>
          <a:xfrm>
            <a:off x="5585747" y="5662345"/>
            <a:ext cx="1950251" cy="41168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Scikit-learn</a:t>
            </a:r>
            <a:endParaRPr lang="zh-CN" altLang="en-US" dirty="0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CC014A2F-39FA-45BE-8F4F-9CE1BF194C3D}"/>
              </a:ext>
            </a:extLst>
          </p:cNvPr>
          <p:cNvSpPr txBox="1">
            <a:spLocks/>
          </p:cNvSpPr>
          <p:nvPr/>
        </p:nvSpPr>
        <p:spPr>
          <a:xfrm>
            <a:off x="344002" y="858436"/>
            <a:ext cx="7560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de-DE" sz="3200" dirty="0"/>
              <a:t>T</a:t>
            </a:r>
            <a:r>
              <a:rPr lang="en-US" altLang="zh-CN" sz="3200" dirty="0" err="1"/>
              <a:t>ech</a:t>
            </a:r>
            <a:r>
              <a:rPr lang="en-US" altLang="zh-CN" sz="3200" dirty="0"/>
              <a:t> stacks</a:t>
            </a:r>
            <a:endParaRPr lang="de-DE" sz="3200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F02A531C-A7B3-89D5-3069-9B08B72276AF}"/>
              </a:ext>
            </a:extLst>
          </p:cNvPr>
          <p:cNvSpPr/>
          <p:nvPr/>
        </p:nvSpPr>
        <p:spPr>
          <a:xfrm>
            <a:off x="4662233" y="1460691"/>
            <a:ext cx="1923222" cy="39512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Matlab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43116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6D49A-C831-761C-550D-CE8FB9C97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2" y="206203"/>
            <a:ext cx="7560000" cy="1080000"/>
          </a:xfrm>
        </p:spPr>
        <p:txBody>
          <a:bodyPr/>
          <a:lstStyle/>
          <a:p>
            <a:r>
              <a:rPr lang="de-DE" altLang="zh-CN" dirty="0"/>
              <a:t>Project structure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EB286-FE8B-83B2-9614-CEAC4B84907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627DDD-82B9-48A8-B89B-3940DC576726}" type="datetime1">
              <a:rPr lang="de-DE" altLang="zh-CN" smtClean="0"/>
              <a:t>02.02.2024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177BB-DF52-3859-7CF1-BE8273B38F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AAD6D6-94DB-922C-4E1C-AA5D038ED4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CC014A2F-39FA-45BE-8F4F-9CE1BF194C3D}"/>
              </a:ext>
            </a:extLst>
          </p:cNvPr>
          <p:cNvSpPr txBox="1">
            <a:spLocks/>
          </p:cNvSpPr>
          <p:nvPr/>
        </p:nvSpPr>
        <p:spPr>
          <a:xfrm>
            <a:off x="344002" y="858436"/>
            <a:ext cx="7560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3200" dirty="0"/>
              <a:t>Data flow</a:t>
            </a:r>
            <a:endParaRPr lang="de-DE" sz="3200" dirty="0"/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10BDDD6D-0B13-5752-BA5E-766EBE3CE290}"/>
              </a:ext>
            </a:extLst>
          </p:cNvPr>
          <p:cNvSpPr txBox="1">
            <a:spLocks/>
          </p:cNvSpPr>
          <p:nvPr/>
        </p:nvSpPr>
        <p:spPr>
          <a:xfrm>
            <a:off x="360000" y="6558140"/>
            <a:ext cx="1439993" cy="180000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defPPr>
              <a:defRPr lang="de-DE"/>
            </a:defPPr>
            <a:lvl1pPr marL="0" algn="l" defTabSz="914400" rtl="0" eaLnBrk="1" latinLnBrk="0" hangingPunct="1">
              <a:defRPr sz="800" kern="1200" spc="8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627DDD-82B9-48A8-B89B-3940DC576726}" type="datetime1">
              <a:rPr lang="de-DE" altLang="zh-CN" smtClean="0"/>
              <a:pPr/>
              <a:t>02.02.2024</a:t>
            </a:fld>
            <a:endParaRPr lang="de-DE" dirty="0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138A7152-C5F9-38E1-E90F-810AB13E6C2A}"/>
              </a:ext>
            </a:extLst>
          </p:cNvPr>
          <p:cNvSpPr txBox="1">
            <a:spLocks/>
          </p:cNvSpPr>
          <p:nvPr/>
        </p:nvSpPr>
        <p:spPr>
          <a:xfrm>
            <a:off x="10417905" y="6558140"/>
            <a:ext cx="1462304" cy="180000"/>
          </a:xfrm>
          <a:prstGeom prst="rect">
            <a:avLst/>
          </a:prstGeom>
        </p:spPr>
        <p:txBody>
          <a:bodyPr vert="horz" lIns="91440" tIns="45720" rIns="0" bIns="45720" rtlCol="0" anchor="b" anchorCtr="0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F4C09-65E4-4AD7-8D55-83CBD210ED85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BFD96E6-9135-4797-4ABA-3DCC6CD7835B}"/>
              </a:ext>
            </a:extLst>
          </p:cNvPr>
          <p:cNvSpPr/>
          <p:nvPr/>
        </p:nvSpPr>
        <p:spPr>
          <a:xfrm>
            <a:off x="360000" y="2717012"/>
            <a:ext cx="2136000" cy="34956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2CBC690-EE94-E874-185E-DCEF84795136}"/>
              </a:ext>
            </a:extLst>
          </p:cNvPr>
          <p:cNvSpPr txBox="1"/>
          <p:nvPr/>
        </p:nvSpPr>
        <p:spPr>
          <a:xfrm>
            <a:off x="5016000" y="2105209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BACK-END</a:t>
            </a:r>
            <a:endParaRPr lang="zh-CN" altLang="en-US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EE4925E-D9F9-5A5F-CC81-160D2901BB24}"/>
              </a:ext>
            </a:extLst>
          </p:cNvPr>
          <p:cNvSpPr txBox="1"/>
          <p:nvPr/>
        </p:nvSpPr>
        <p:spPr>
          <a:xfrm>
            <a:off x="9336000" y="2105209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FRONT-END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664EFF-5823-2E63-6FD8-1F902CA295DC}"/>
              </a:ext>
            </a:extLst>
          </p:cNvPr>
          <p:cNvSpPr txBox="1"/>
          <p:nvPr/>
        </p:nvSpPr>
        <p:spPr>
          <a:xfrm>
            <a:off x="708000" y="2105209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DATABASE</a:t>
            </a:r>
            <a:endParaRPr lang="zh-CN" altLang="en-US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2A671DE-84E5-DAB1-59F6-511C7FD4A9CE}"/>
              </a:ext>
            </a:extLst>
          </p:cNvPr>
          <p:cNvSpPr txBox="1"/>
          <p:nvPr/>
        </p:nvSpPr>
        <p:spPr>
          <a:xfrm>
            <a:off x="850743" y="2830398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MYSQL</a:t>
            </a:r>
            <a:endParaRPr lang="zh-CN" altLang="en-US" b="1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DB337628-1F4D-FB28-4324-53060A7E1618}"/>
              </a:ext>
            </a:extLst>
          </p:cNvPr>
          <p:cNvSpPr/>
          <p:nvPr/>
        </p:nvSpPr>
        <p:spPr>
          <a:xfrm>
            <a:off x="606101" y="4073006"/>
            <a:ext cx="1529900" cy="36933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Record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8AC42664-489D-24F8-16EB-68A166740769}"/>
              </a:ext>
            </a:extLst>
          </p:cNvPr>
          <p:cNvSpPr/>
          <p:nvPr/>
        </p:nvSpPr>
        <p:spPr>
          <a:xfrm>
            <a:off x="606101" y="4707653"/>
            <a:ext cx="1529900" cy="36933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Prediction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36036A1-C64C-F609-B070-A5007DED59BB}"/>
              </a:ext>
            </a:extLst>
          </p:cNvPr>
          <p:cNvSpPr/>
          <p:nvPr/>
        </p:nvSpPr>
        <p:spPr>
          <a:xfrm>
            <a:off x="597175" y="5319456"/>
            <a:ext cx="1538826" cy="369332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User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BA40B6A2-A616-AC93-9BF3-D965C31B4E8E}"/>
              </a:ext>
            </a:extLst>
          </p:cNvPr>
          <p:cNvSpPr/>
          <p:nvPr/>
        </p:nvSpPr>
        <p:spPr>
          <a:xfrm>
            <a:off x="3168035" y="2717014"/>
            <a:ext cx="4751966" cy="17162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JAVA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4784C62B-AFD8-8CB1-5C2D-EF951EA76B1C}"/>
              </a:ext>
            </a:extLst>
          </p:cNvPr>
          <p:cNvSpPr/>
          <p:nvPr/>
        </p:nvSpPr>
        <p:spPr>
          <a:xfrm>
            <a:off x="8731106" y="2609794"/>
            <a:ext cx="1429321" cy="52506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HTML5</a:t>
            </a:r>
            <a:endParaRPr lang="zh-CN" altLang="en-US" dirty="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728F5751-7A1F-C83F-674C-F4A80B212040}"/>
              </a:ext>
            </a:extLst>
          </p:cNvPr>
          <p:cNvSpPr/>
          <p:nvPr/>
        </p:nvSpPr>
        <p:spPr>
          <a:xfrm>
            <a:off x="10333078" y="2576322"/>
            <a:ext cx="1245844" cy="52506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CSS3</a:t>
            </a:r>
            <a:endParaRPr lang="zh-CN" altLang="en-US" dirty="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40B258CE-4765-C8AF-5386-0DD594916CFA}"/>
              </a:ext>
            </a:extLst>
          </p:cNvPr>
          <p:cNvSpPr/>
          <p:nvPr/>
        </p:nvSpPr>
        <p:spPr>
          <a:xfrm>
            <a:off x="8705830" y="3261373"/>
            <a:ext cx="3015165" cy="2951299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JavaScript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422018C3-DB19-AF8A-E5D9-9142244DA89A}"/>
              </a:ext>
            </a:extLst>
          </p:cNvPr>
          <p:cNvSpPr/>
          <p:nvPr/>
        </p:nvSpPr>
        <p:spPr>
          <a:xfrm>
            <a:off x="8869220" y="3871457"/>
            <a:ext cx="2709701" cy="36097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React</a:t>
            </a:r>
            <a:endParaRPr lang="zh-CN" altLang="en-US" dirty="0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2C801418-0FFF-0593-8889-64076359FB63}"/>
              </a:ext>
            </a:extLst>
          </p:cNvPr>
          <p:cNvSpPr/>
          <p:nvPr/>
        </p:nvSpPr>
        <p:spPr>
          <a:xfrm>
            <a:off x="8881385" y="4377030"/>
            <a:ext cx="2715380" cy="34032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Node</a:t>
            </a:r>
            <a:endParaRPr lang="zh-CN" altLang="en-US" dirty="0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765DD9F3-0683-EE45-E0E8-E1C4414D10B5}"/>
              </a:ext>
            </a:extLst>
          </p:cNvPr>
          <p:cNvSpPr/>
          <p:nvPr/>
        </p:nvSpPr>
        <p:spPr>
          <a:xfrm>
            <a:off x="8881385" y="4834616"/>
            <a:ext cx="2704514" cy="36097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Umi</a:t>
            </a:r>
            <a:endParaRPr lang="zh-CN" altLang="en-US" dirty="0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D042BA5C-F51E-4A45-6B57-EFAD1BC2AD68}"/>
              </a:ext>
            </a:extLst>
          </p:cNvPr>
          <p:cNvSpPr/>
          <p:nvPr/>
        </p:nvSpPr>
        <p:spPr>
          <a:xfrm>
            <a:off x="8870519" y="5340815"/>
            <a:ext cx="2710839" cy="3807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Ant Design</a:t>
            </a:r>
            <a:endParaRPr lang="zh-CN" altLang="en-US" dirty="0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332F07F7-F545-F542-B620-4CE659EB22B1}"/>
              </a:ext>
            </a:extLst>
          </p:cNvPr>
          <p:cNvSpPr/>
          <p:nvPr/>
        </p:nvSpPr>
        <p:spPr>
          <a:xfrm>
            <a:off x="3482945" y="3786579"/>
            <a:ext cx="1893056" cy="41104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SpringBoot</a:t>
            </a:r>
            <a:endParaRPr lang="zh-CN" altLang="en-US" dirty="0"/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36C76A91-B059-9643-BC9B-573353C06D19}"/>
              </a:ext>
            </a:extLst>
          </p:cNvPr>
          <p:cNvSpPr/>
          <p:nvPr/>
        </p:nvSpPr>
        <p:spPr>
          <a:xfrm>
            <a:off x="3476159" y="3211184"/>
            <a:ext cx="1923222" cy="39512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Swagger</a:t>
            </a:r>
            <a:endParaRPr lang="zh-CN" altLang="en-US" dirty="0"/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E2812259-9609-F140-3819-72E4F7D1A29B}"/>
              </a:ext>
            </a:extLst>
          </p:cNvPr>
          <p:cNvSpPr/>
          <p:nvPr/>
        </p:nvSpPr>
        <p:spPr>
          <a:xfrm>
            <a:off x="5585748" y="3783526"/>
            <a:ext cx="1950252" cy="41715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MyBatis</a:t>
            </a:r>
            <a:endParaRPr lang="zh-CN" altLang="en-US" dirty="0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5C52B1BA-4C44-F9DB-E2DA-8A04111D0222}"/>
              </a:ext>
            </a:extLst>
          </p:cNvPr>
          <p:cNvSpPr/>
          <p:nvPr/>
        </p:nvSpPr>
        <p:spPr>
          <a:xfrm>
            <a:off x="5585748" y="3275027"/>
            <a:ext cx="1926251" cy="38726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Redis</a:t>
            </a:r>
            <a:endParaRPr lang="zh-CN" altLang="en-US" dirty="0"/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B1846199-6423-8021-2F7A-FF22BDEBF53A}"/>
              </a:ext>
            </a:extLst>
          </p:cNvPr>
          <p:cNvSpPr/>
          <p:nvPr/>
        </p:nvSpPr>
        <p:spPr>
          <a:xfrm>
            <a:off x="606101" y="3468658"/>
            <a:ext cx="1529900" cy="36933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Breed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9DBAC1C8-55FC-152B-32D8-CE488AAACBA8}"/>
              </a:ext>
            </a:extLst>
          </p:cNvPr>
          <p:cNvSpPr/>
          <p:nvPr/>
        </p:nvSpPr>
        <p:spPr>
          <a:xfrm>
            <a:off x="3166811" y="4613576"/>
            <a:ext cx="4778378" cy="1599097"/>
          </a:xfrm>
          <a:prstGeom prst="roundRect">
            <a:avLst/>
          </a:prstGeom>
          <a:solidFill>
            <a:srgbClr val="D2C8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Python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7054D420-5C53-A298-EEAE-A4BE0FECB5A6}"/>
              </a:ext>
            </a:extLst>
          </p:cNvPr>
          <p:cNvSpPr/>
          <p:nvPr/>
        </p:nvSpPr>
        <p:spPr>
          <a:xfrm>
            <a:off x="3482945" y="5119486"/>
            <a:ext cx="1893055" cy="41168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Tensorflow</a:t>
            </a:r>
            <a:endParaRPr lang="zh-CN" altLang="en-US" dirty="0"/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B61AAFA5-7A93-5634-7D95-407F0337615C}"/>
              </a:ext>
            </a:extLst>
          </p:cNvPr>
          <p:cNvSpPr/>
          <p:nvPr/>
        </p:nvSpPr>
        <p:spPr>
          <a:xfrm>
            <a:off x="5585748" y="5131756"/>
            <a:ext cx="1950252" cy="41168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Numpy</a:t>
            </a:r>
            <a:endParaRPr lang="zh-CN" altLang="en-US" dirty="0"/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A6A1DCCA-FFBC-470D-5768-4C107C894984}"/>
              </a:ext>
            </a:extLst>
          </p:cNvPr>
          <p:cNvSpPr/>
          <p:nvPr/>
        </p:nvSpPr>
        <p:spPr>
          <a:xfrm>
            <a:off x="3482944" y="5666080"/>
            <a:ext cx="1893055" cy="41168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Matplotlib</a:t>
            </a:r>
            <a:endParaRPr lang="zh-CN" altLang="en-US" dirty="0"/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E06D1BC4-6474-F94F-79B6-CF510830E5D3}"/>
              </a:ext>
            </a:extLst>
          </p:cNvPr>
          <p:cNvSpPr/>
          <p:nvPr/>
        </p:nvSpPr>
        <p:spPr>
          <a:xfrm>
            <a:off x="5585747" y="5662345"/>
            <a:ext cx="1950251" cy="41168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Scikit-learn</a:t>
            </a:r>
            <a:endParaRPr lang="zh-CN" altLang="en-US" dirty="0"/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9355CB04-2E7A-E400-C07A-EF0C197BEAD9}"/>
              </a:ext>
            </a:extLst>
          </p:cNvPr>
          <p:cNvGrpSpPr/>
          <p:nvPr/>
        </p:nvGrpSpPr>
        <p:grpSpPr>
          <a:xfrm>
            <a:off x="7672554" y="3412446"/>
            <a:ext cx="2472716" cy="403511"/>
            <a:chOff x="7672554" y="3412446"/>
            <a:chExt cx="2472716" cy="403511"/>
          </a:xfrm>
        </p:grpSpPr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75E21836-330E-626E-3B11-AEF6DE9F64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220" y="3412446"/>
              <a:ext cx="1080000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92F0A14A-425E-7475-40FF-5976862642EC}"/>
                </a:ext>
              </a:extLst>
            </p:cNvPr>
            <p:cNvSpPr txBox="1"/>
            <p:nvPr/>
          </p:nvSpPr>
          <p:spPr>
            <a:xfrm>
              <a:off x="7672554" y="3538958"/>
              <a:ext cx="24727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rgbClr val="C00000"/>
                  </a:solidFill>
                </a:rPr>
                <a:t>1. HTML  Request</a:t>
              </a:r>
              <a:endParaRPr lang="zh-CN" altLang="en-US" sz="12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E35E0D3C-B350-8B55-EAFB-98CACD79B701}"/>
              </a:ext>
            </a:extLst>
          </p:cNvPr>
          <p:cNvGrpSpPr/>
          <p:nvPr/>
        </p:nvGrpSpPr>
        <p:grpSpPr>
          <a:xfrm>
            <a:off x="2117110" y="2943241"/>
            <a:ext cx="2472716" cy="403511"/>
            <a:chOff x="7672554" y="3412446"/>
            <a:chExt cx="2472716" cy="403511"/>
          </a:xfrm>
        </p:grpSpPr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E10A8ECA-C8BD-9ED7-2386-ECBACCCAE1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220" y="3412446"/>
              <a:ext cx="1080000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35AE66F8-D598-40B9-8094-D3D64696E23B}"/>
                </a:ext>
              </a:extLst>
            </p:cNvPr>
            <p:cNvSpPr txBox="1"/>
            <p:nvPr/>
          </p:nvSpPr>
          <p:spPr>
            <a:xfrm>
              <a:off x="7672554" y="3538958"/>
              <a:ext cx="24727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rgbClr val="C00000"/>
                  </a:solidFill>
                </a:rPr>
                <a:t>2. MYSQL Query</a:t>
              </a:r>
              <a:endParaRPr lang="zh-CN" altLang="en-US" sz="12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02980464-7AC8-DB61-6F82-BE63BF252B1A}"/>
              </a:ext>
            </a:extLst>
          </p:cNvPr>
          <p:cNvGrpSpPr/>
          <p:nvPr/>
        </p:nvGrpSpPr>
        <p:grpSpPr>
          <a:xfrm>
            <a:off x="2148000" y="4727371"/>
            <a:ext cx="2472716" cy="575881"/>
            <a:chOff x="7670751" y="3396665"/>
            <a:chExt cx="2472716" cy="575881"/>
          </a:xfrm>
        </p:grpSpPr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F4B6066B-09B9-453E-C29F-6008902280DA}"/>
                </a:ext>
              </a:extLst>
            </p:cNvPr>
            <p:cNvCxnSpPr>
              <a:cxnSpLocks/>
            </p:cNvCxnSpPr>
            <p:nvPr/>
          </p:nvCxnSpPr>
          <p:spPr>
            <a:xfrm>
              <a:off x="7877863" y="3396665"/>
              <a:ext cx="963333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72F25319-D98E-C5EC-9964-878C430756DC}"/>
                </a:ext>
              </a:extLst>
            </p:cNvPr>
            <p:cNvSpPr txBox="1"/>
            <p:nvPr/>
          </p:nvSpPr>
          <p:spPr>
            <a:xfrm>
              <a:off x="7670751" y="3510881"/>
              <a:ext cx="24727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rgbClr val="C00000"/>
                  </a:solidFill>
                </a:rPr>
                <a:t>3. Invoke Python </a:t>
              </a:r>
            </a:p>
            <a:p>
              <a:r>
                <a:rPr lang="en-US" altLang="zh-CN" sz="1200" b="1" dirty="0">
                  <a:solidFill>
                    <a:srgbClr val="C00000"/>
                  </a:solidFill>
                </a:rPr>
                <a:t>Classifier</a:t>
              </a:r>
              <a:endParaRPr lang="zh-CN" altLang="en-US" sz="12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B54865C1-AC81-9DA2-0C2C-3C8F36F5AA8E}"/>
              </a:ext>
            </a:extLst>
          </p:cNvPr>
          <p:cNvGrpSpPr/>
          <p:nvPr/>
        </p:nvGrpSpPr>
        <p:grpSpPr>
          <a:xfrm>
            <a:off x="2152801" y="5721524"/>
            <a:ext cx="2472716" cy="547710"/>
            <a:chOff x="7672554" y="3452913"/>
            <a:chExt cx="2472716" cy="547710"/>
          </a:xfrm>
        </p:grpSpPr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9F02CE4D-0934-C4D6-2747-26A02CC342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20220" y="3452913"/>
              <a:ext cx="927651" cy="770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6F9829CC-97D6-C07F-8EA6-C768A4AEB00B}"/>
                </a:ext>
              </a:extLst>
            </p:cNvPr>
            <p:cNvSpPr txBox="1"/>
            <p:nvPr/>
          </p:nvSpPr>
          <p:spPr>
            <a:xfrm>
              <a:off x="7672554" y="3538958"/>
              <a:ext cx="24727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rgbClr val="C00000"/>
                  </a:solidFill>
                </a:rPr>
                <a:t>4. Predicted </a:t>
              </a:r>
            </a:p>
            <a:p>
              <a:r>
                <a:rPr lang="en-US" altLang="zh-CN" sz="1200" b="1" dirty="0">
                  <a:solidFill>
                    <a:srgbClr val="C00000"/>
                  </a:solidFill>
                </a:rPr>
                <a:t>Breed Class</a:t>
              </a:r>
              <a:endParaRPr lang="zh-CN" altLang="en-US" sz="12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F70FB066-210E-0F50-06EC-3DC242590D67}"/>
              </a:ext>
            </a:extLst>
          </p:cNvPr>
          <p:cNvGrpSpPr/>
          <p:nvPr/>
        </p:nvGrpSpPr>
        <p:grpSpPr>
          <a:xfrm>
            <a:off x="2139944" y="3848920"/>
            <a:ext cx="2472716" cy="556877"/>
            <a:chOff x="7641658" y="3503990"/>
            <a:chExt cx="2472716" cy="556877"/>
          </a:xfrm>
        </p:grpSpPr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52A7D9E6-2B86-4B9B-21D0-DA91CEBD5F39}"/>
                </a:ext>
              </a:extLst>
            </p:cNvPr>
            <p:cNvCxnSpPr>
              <a:cxnSpLocks/>
            </p:cNvCxnSpPr>
            <p:nvPr/>
          </p:nvCxnSpPr>
          <p:spPr>
            <a:xfrm>
              <a:off x="7847154" y="3503990"/>
              <a:ext cx="963333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4A11A471-B8FC-6ADD-E587-FDF0AF452F25}"/>
                </a:ext>
              </a:extLst>
            </p:cNvPr>
            <p:cNvSpPr txBox="1"/>
            <p:nvPr/>
          </p:nvSpPr>
          <p:spPr>
            <a:xfrm>
              <a:off x="7641658" y="3599202"/>
              <a:ext cx="24727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rgbClr val="C00000"/>
                  </a:solidFill>
                </a:rPr>
                <a:t>5. Predicted </a:t>
              </a:r>
            </a:p>
            <a:p>
              <a:r>
                <a:rPr lang="en-US" altLang="zh-CN" sz="1200" b="1" dirty="0">
                  <a:solidFill>
                    <a:srgbClr val="C00000"/>
                  </a:solidFill>
                </a:rPr>
                <a:t>Breed Information</a:t>
              </a:r>
              <a:endParaRPr lang="zh-CN" altLang="en-US" sz="12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14FEFB56-CE46-60F8-51FE-930A04B6C096}"/>
              </a:ext>
            </a:extLst>
          </p:cNvPr>
          <p:cNvGrpSpPr/>
          <p:nvPr/>
        </p:nvGrpSpPr>
        <p:grpSpPr>
          <a:xfrm>
            <a:off x="7714561" y="4242395"/>
            <a:ext cx="2472716" cy="556877"/>
            <a:chOff x="7641658" y="3503990"/>
            <a:chExt cx="2472716" cy="556877"/>
          </a:xfrm>
        </p:grpSpPr>
        <p:cxnSp>
          <p:nvCxnSpPr>
            <p:cNvPr id="77" name="直接箭头连接符 76">
              <a:extLst>
                <a:ext uri="{FF2B5EF4-FFF2-40B4-BE49-F238E27FC236}">
                  <a16:creationId xmlns:a16="http://schemas.microsoft.com/office/drawing/2014/main" id="{E0850A95-020F-EC70-8001-49E32E29E1BB}"/>
                </a:ext>
              </a:extLst>
            </p:cNvPr>
            <p:cNvCxnSpPr>
              <a:cxnSpLocks/>
            </p:cNvCxnSpPr>
            <p:nvPr/>
          </p:nvCxnSpPr>
          <p:spPr>
            <a:xfrm>
              <a:off x="7847154" y="3503990"/>
              <a:ext cx="963333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E1DA115E-5A8B-79FE-074E-AD6DF847BDA9}"/>
                </a:ext>
              </a:extLst>
            </p:cNvPr>
            <p:cNvSpPr txBox="1"/>
            <p:nvPr/>
          </p:nvSpPr>
          <p:spPr>
            <a:xfrm>
              <a:off x="7641658" y="3599202"/>
              <a:ext cx="24727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rgbClr val="C00000"/>
                  </a:solidFill>
                </a:rPr>
                <a:t>6. Display </a:t>
              </a:r>
            </a:p>
            <a:p>
              <a:r>
                <a:rPr lang="en-US" altLang="zh-CN" sz="1200" b="1" dirty="0">
                  <a:solidFill>
                    <a:srgbClr val="C00000"/>
                  </a:solidFill>
                </a:rPr>
                <a:t>Information</a:t>
              </a:r>
              <a:endParaRPr lang="zh-CN" altLang="en-US" sz="1200" b="1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9288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69551762-CC1B-4A37-CA6D-07922BD2CE3B}"/>
              </a:ext>
            </a:extLst>
          </p:cNvPr>
          <p:cNvSpPr/>
          <p:nvPr/>
        </p:nvSpPr>
        <p:spPr>
          <a:xfrm>
            <a:off x="476713" y="3550754"/>
            <a:ext cx="3042298" cy="405279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 COLLECTION</a:t>
            </a:r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1067BE7-85D0-F94B-67B8-D43F86C09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Team STRUCTURE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E07F92C-E711-649D-841E-460F2A1ED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EE8E-7E23-49F2-B49C-DAD587C94E25}" type="datetime1">
              <a:rPr lang="de-DE" altLang="zh-CN" smtClean="0"/>
              <a:t>02.02.2024</a:t>
            </a:fld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185E67A-317A-2C8D-D55B-D02BD7055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AF84F3-8151-AE43-FBA3-F55B281B3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26" name="图形 25" descr="程序员">
            <a:extLst>
              <a:ext uri="{FF2B5EF4-FFF2-40B4-BE49-F238E27FC236}">
                <a16:creationId xmlns:a16="http://schemas.microsoft.com/office/drawing/2014/main" id="{5DBD0708-94DD-34B7-B546-3BE0C467C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593" y="4725197"/>
            <a:ext cx="914400" cy="914400"/>
          </a:xfrm>
          <a:prstGeom prst="rect">
            <a:avLst/>
          </a:prstGeom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7D813606-933E-4301-B31B-C3FC53E5C72D}"/>
              </a:ext>
            </a:extLst>
          </p:cNvPr>
          <p:cNvGrpSpPr/>
          <p:nvPr/>
        </p:nvGrpSpPr>
        <p:grpSpPr>
          <a:xfrm>
            <a:off x="4569691" y="1859550"/>
            <a:ext cx="2160000" cy="1567054"/>
            <a:chOff x="4263215" y="2110331"/>
            <a:chExt cx="2160000" cy="1567054"/>
          </a:xfrm>
        </p:grpSpPr>
        <p:pic>
          <p:nvPicPr>
            <p:cNvPr id="24" name="图形 23" descr="教授">
              <a:extLst>
                <a:ext uri="{FF2B5EF4-FFF2-40B4-BE49-F238E27FC236}">
                  <a16:creationId xmlns:a16="http://schemas.microsoft.com/office/drawing/2014/main" id="{069B1CB8-315D-8A3C-9437-DFB3D9774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32233" y="2110331"/>
              <a:ext cx="914400" cy="914400"/>
            </a:xfrm>
            <a:prstGeom prst="rect">
              <a:avLst/>
            </a:prstGeom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FA6077EC-5EBD-0A87-072D-FC091E2174AB}"/>
                </a:ext>
              </a:extLst>
            </p:cNvPr>
            <p:cNvSpPr txBox="1"/>
            <p:nvPr/>
          </p:nvSpPr>
          <p:spPr>
            <a:xfrm>
              <a:off x="4263215" y="3031054"/>
              <a:ext cx="216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Johannes </a:t>
              </a:r>
              <a:r>
                <a:rPr lang="en-US" altLang="zh-CN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Wowra</a:t>
              </a:r>
              <a:endParaRPr lang="en-US" altLang="zh-CN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algn="ctr"/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Supervisor</a:t>
              </a:r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6F93BFA3-0432-ABC2-EDB5-89005FAEC360}"/>
              </a:ext>
            </a:extLst>
          </p:cNvPr>
          <p:cNvSpPr txBox="1"/>
          <p:nvPr/>
        </p:nvSpPr>
        <p:spPr>
          <a:xfrm>
            <a:off x="262793" y="5623271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Jian Jiang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00B90ED5-A1CB-54CB-60CB-DE8800CD9AB3}"/>
              </a:ext>
            </a:extLst>
          </p:cNvPr>
          <p:cNvGrpSpPr/>
          <p:nvPr/>
        </p:nvGrpSpPr>
        <p:grpSpPr>
          <a:xfrm>
            <a:off x="1606006" y="4708871"/>
            <a:ext cx="2160000" cy="1300058"/>
            <a:chOff x="1713518" y="4396150"/>
            <a:chExt cx="2160000" cy="1300058"/>
          </a:xfrm>
        </p:grpSpPr>
        <p:pic>
          <p:nvPicPr>
            <p:cNvPr id="27" name="图形 26" descr="程序员">
              <a:extLst>
                <a:ext uri="{FF2B5EF4-FFF2-40B4-BE49-F238E27FC236}">
                  <a16:creationId xmlns:a16="http://schemas.microsoft.com/office/drawing/2014/main" id="{FF41AFAE-A5EA-5DB1-2F4D-039E86ED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97363" y="4396150"/>
              <a:ext cx="914400" cy="914400"/>
            </a:xfrm>
            <a:prstGeom prst="rect">
              <a:avLst/>
            </a:prstGeom>
          </p:spPr>
        </p:pic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4D69E5E9-030F-64C2-4C6B-B786E223B095}"/>
                </a:ext>
              </a:extLst>
            </p:cNvPr>
            <p:cNvSpPr txBox="1"/>
            <p:nvPr/>
          </p:nvSpPr>
          <p:spPr>
            <a:xfrm>
              <a:off x="1713518" y="5326876"/>
              <a:ext cx="216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Haoyue</a:t>
              </a:r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Zhu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34195358-C903-DFC9-9B49-CBC7A500A5E0}"/>
              </a:ext>
            </a:extLst>
          </p:cNvPr>
          <p:cNvGrpSpPr/>
          <p:nvPr/>
        </p:nvGrpSpPr>
        <p:grpSpPr>
          <a:xfrm>
            <a:off x="4317681" y="4725197"/>
            <a:ext cx="2160000" cy="1300058"/>
            <a:chOff x="1713518" y="4396150"/>
            <a:chExt cx="2160000" cy="1300058"/>
          </a:xfrm>
        </p:grpSpPr>
        <p:pic>
          <p:nvPicPr>
            <p:cNvPr id="39" name="图形 38" descr="程序员">
              <a:extLst>
                <a:ext uri="{FF2B5EF4-FFF2-40B4-BE49-F238E27FC236}">
                  <a16:creationId xmlns:a16="http://schemas.microsoft.com/office/drawing/2014/main" id="{071D2218-B5F4-BDC8-932E-91D7939FD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97363" y="4396150"/>
              <a:ext cx="914400" cy="914400"/>
            </a:xfrm>
            <a:prstGeom prst="rect">
              <a:avLst/>
            </a:prstGeom>
          </p:spPr>
        </p:pic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82EA0022-CA38-1A42-76DA-7008C80B4186}"/>
                </a:ext>
              </a:extLst>
            </p:cNvPr>
            <p:cNvSpPr txBox="1"/>
            <p:nvPr/>
          </p:nvSpPr>
          <p:spPr>
            <a:xfrm>
              <a:off x="1713518" y="5326876"/>
              <a:ext cx="216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Keren Zhou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3402CEF4-6888-2128-B14A-08D30A00FB22}"/>
              </a:ext>
            </a:extLst>
          </p:cNvPr>
          <p:cNvGrpSpPr/>
          <p:nvPr/>
        </p:nvGrpSpPr>
        <p:grpSpPr>
          <a:xfrm>
            <a:off x="5737447" y="4692545"/>
            <a:ext cx="2160000" cy="1300058"/>
            <a:chOff x="1713518" y="4396150"/>
            <a:chExt cx="2160000" cy="1300058"/>
          </a:xfrm>
        </p:grpSpPr>
        <p:pic>
          <p:nvPicPr>
            <p:cNvPr id="42" name="图形 41" descr="程序员">
              <a:extLst>
                <a:ext uri="{FF2B5EF4-FFF2-40B4-BE49-F238E27FC236}">
                  <a16:creationId xmlns:a16="http://schemas.microsoft.com/office/drawing/2014/main" id="{421AFE2E-97F1-85E6-745E-1F2381972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97363" y="4396150"/>
              <a:ext cx="914400" cy="914400"/>
            </a:xfrm>
            <a:prstGeom prst="rect">
              <a:avLst/>
            </a:prstGeom>
          </p:spPr>
        </p:pic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EC491F18-06F3-ABC6-255B-D24D73014740}"/>
                </a:ext>
              </a:extLst>
            </p:cNvPr>
            <p:cNvSpPr txBox="1"/>
            <p:nvPr/>
          </p:nvSpPr>
          <p:spPr>
            <a:xfrm>
              <a:off x="1713518" y="5326876"/>
              <a:ext cx="216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Ruize Xia</a:t>
              </a: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458D197F-6E2C-6012-6AB3-B0F7EBA7B009}"/>
              </a:ext>
            </a:extLst>
          </p:cNvPr>
          <p:cNvGrpSpPr/>
          <p:nvPr/>
        </p:nvGrpSpPr>
        <p:grpSpPr>
          <a:xfrm>
            <a:off x="9099619" y="4708871"/>
            <a:ext cx="2160000" cy="1300058"/>
            <a:chOff x="1713518" y="4396150"/>
            <a:chExt cx="2160000" cy="1300058"/>
          </a:xfrm>
        </p:grpSpPr>
        <p:pic>
          <p:nvPicPr>
            <p:cNvPr id="45" name="图形 44" descr="程序员">
              <a:extLst>
                <a:ext uri="{FF2B5EF4-FFF2-40B4-BE49-F238E27FC236}">
                  <a16:creationId xmlns:a16="http://schemas.microsoft.com/office/drawing/2014/main" id="{0929251A-5D6B-7930-2E3C-36EB25086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97363" y="4396150"/>
              <a:ext cx="914400" cy="914400"/>
            </a:xfrm>
            <a:prstGeom prst="rect">
              <a:avLst/>
            </a:prstGeom>
          </p:spPr>
        </p:pic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9F08C064-EDA4-04A3-89AF-3C895186A8FC}"/>
                </a:ext>
              </a:extLst>
            </p:cNvPr>
            <p:cNvSpPr txBox="1"/>
            <p:nvPr/>
          </p:nvSpPr>
          <p:spPr>
            <a:xfrm>
              <a:off x="1713518" y="5326876"/>
              <a:ext cx="216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Xiaoyan</a:t>
              </a:r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Xue</a:t>
              </a:r>
            </a:p>
          </p:txBody>
        </p:sp>
      </p:grp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1E8C1445-B468-5183-A498-2796E4488459}"/>
              </a:ext>
            </a:extLst>
          </p:cNvPr>
          <p:cNvSpPr/>
          <p:nvPr/>
        </p:nvSpPr>
        <p:spPr>
          <a:xfrm>
            <a:off x="4353211" y="3550754"/>
            <a:ext cx="3339816" cy="40527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MODEL TRAINGING</a:t>
            </a: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3229BCDC-46D2-82AE-E9E4-9141C873C6AF}"/>
              </a:ext>
            </a:extLst>
          </p:cNvPr>
          <p:cNvSpPr/>
          <p:nvPr/>
        </p:nvSpPr>
        <p:spPr>
          <a:xfrm>
            <a:off x="8280612" y="3537760"/>
            <a:ext cx="3632666" cy="420336"/>
          </a:xfrm>
          <a:prstGeom prst="roundRect">
            <a:avLst/>
          </a:prstGeom>
          <a:solidFill>
            <a:srgbClr val="966F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UI IMPLEMENTATION</a:t>
            </a: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B19B4639-2FA9-01D0-BCD1-F8208029A5C0}"/>
              </a:ext>
            </a:extLst>
          </p:cNvPr>
          <p:cNvSpPr/>
          <p:nvPr/>
        </p:nvSpPr>
        <p:spPr>
          <a:xfrm>
            <a:off x="476713" y="4192522"/>
            <a:ext cx="3042298" cy="405279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  AUGMENTATION</a:t>
            </a:r>
            <a:endParaRPr lang="zh-CN" altLang="en-US" dirty="0"/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2E83BAEE-0BD5-28B0-3905-C75E5B511091}"/>
              </a:ext>
            </a:extLst>
          </p:cNvPr>
          <p:cNvSpPr/>
          <p:nvPr/>
        </p:nvSpPr>
        <p:spPr>
          <a:xfrm>
            <a:off x="4353211" y="4170688"/>
            <a:ext cx="3339816" cy="40527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MODEL EVALUATION</a:t>
            </a:r>
            <a:endParaRPr lang="zh-CN" altLang="en-US" dirty="0"/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0942D043-20A9-31B1-65C1-C375F1AA869A}"/>
              </a:ext>
            </a:extLst>
          </p:cNvPr>
          <p:cNvSpPr/>
          <p:nvPr/>
        </p:nvSpPr>
        <p:spPr>
          <a:xfrm>
            <a:off x="8280612" y="4155631"/>
            <a:ext cx="3632666" cy="420336"/>
          </a:xfrm>
          <a:prstGeom prst="roundRect">
            <a:avLst/>
          </a:prstGeom>
          <a:solidFill>
            <a:srgbClr val="966F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PROJECT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972491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6D49A-C831-761C-550D-CE8FB9C97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2" y="206203"/>
            <a:ext cx="7560000" cy="1080000"/>
          </a:xfrm>
        </p:spPr>
        <p:txBody>
          <a:bodyPr/>
          <a:lstStyle/>
          <a:p>
            <a:r>
              <a:rPr lang="de-DE" altLang="zh-CN" dirty="0"/>
              <a:t>Project structure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EB286-FE8B-83B2-9614-CEAC4B84907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627DDD-82B9-48A8-B89B-3940DC576726}" type="datetime1">
              <a:rPr lang="de-DE" altLang="zh-CN" smtClean="0"/>
              <a:t>02.02.2024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177BB-DF52-3859-7CF1-BE8273B38F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AAD6D6-94DB-922C-4E1C-AA5D038ED4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CC014A2F-39FA-45BE-8F4F-9CE1BF194C3D}"/>
              </a:ext>
            </a:extLst>
          </p:cNvPr>
          <p:cNvSpPr txBox="1">
            <a:spLocks/>
          </p:cNvSpPr>
          <p:nvPr/>
        </p:nvSpPr>
        <p:spPr>
          <a:xfrm>
            <a:off x="344002" y="858436"/>
            <a:ext cx="7560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3200" dirty="0"/>
              <a:t>database</a:t>
            </a:r>
            <a:endParaRPr lang="de-DE" sz="3200" dirty="0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55033F04-4E0D-556A-CFC0-A922B29B4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45" y="2994662"/>
            <a:ext cx="3179012" cy="2047875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91BBE61C-3D9E-8C8F-4585-4015B1F68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988" y="3429781"/>
            <a:ext cx="3179012" cy="1015081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0C02E5A4-349B-6C47-6092-BF3004AA0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500" y="3042935"/>
            <a:ext cx="4086225" cy="2047875"/>
          </a:xfrm>
          <a:prstGeom prst="rect">
            <a:avLst/>
          </a:prstGeom>
        </p:spPr>
      </p:pic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3283D9FD-D120-692C-7CE3-B69FBE7B0954}"/>
              </a:ext>
            </a:extLst>
          </p:cNvPr>
          <p:cNvCxnSpPr>
            <a:cxnSpLocks/>
          </p:cNvCxnSpPr>
          <p:nvPr/>
        </p:nvCxnSpPr>
        <p:spPr>
          <a:xfrm>
            <a:off x="3229630" y="3646895"/>
            <a:ext cx="824501" cy="72000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连接符: 肘形 44">
            <a:extLst>
              <a:ext uri="{FF2B5EF4-FFF2-40B4-BE49-F238E27FC236}">
                <a16:creationId xmlns:a16="http://schemas.microsoft.com/office/drawing/2014/main" id="{AF67795F-687C-9A05-94E5-E8E818F3546F}"/>
              </a:ext>
            </a:extLst>
          </p:cNvPr>
          <p:cNvCxnSpPr>
            <a:cxnSpLocks/>
          </p:cNvCxnSpPr>
          <p:nvPr/>
        </p:nvCxnSpPr>
        <p:spPr>
          <a:xfrm flipV="1">
            <a:off x="7109319" y="3789000"/>
            <a:ext cx="891181" cy="410565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20AC64C0-28C5-A2A0-2FCE-FBA69899D068}"/>
              </a:ext>
            </a:extLst>
          </p:cNvPr>
          <p:cNvSpPr/>
          <p:nvPr/>
        </p:nvSpPr>
        <p:spPr>
          <a:xfrm>
            <a:off x="489272" y="2459135"/>
            <a:ext cx="2765557" cy="36933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Breed Information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DBDAAA9A-C4CB-7BF9-BF3F-215B7FDB1B47}"/>
              </a:ext>
            </a:extLst>
          </p:cNvPr>
          <p:cNvSpPr/>
          <p:nvPr/>
        </p:nvSpPr>
        <p:spPr>
          <a:xfrm>
            <a:off x="4106452" y="2858269"/>
            <a:ext cx="2765557" cy="36933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Prediction Information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F88682D8-6EEA-EB19-2090-6E2A8DBE5FD4}"/>
              </a:ext>
            </a:extLst>
          </p:cNvPr>
          <p:cNvSpPr/>
          <p:nvPr/>
        </p:nvSpPr>
        <p:spPr>
          <a:xfrm>
            <a:off x="8383500" y="2500374"/>
            <a:ext cx="2765557" cy="36933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Record Information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5589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6D49A-C831-761C-550D-CE8FB9C97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2" y="206203"/>
            <a:ext cx="7560000" cy="1080000"/>
          </a:xfrm>
        </p:spPr>
        <p:txBody>
          <a:bodyPr/>
          <a:lstStyle/>
          <a:p>
            <a:r>
              <a:rPr lang="de-DE" altLang="zh-CN" dirty="0"/>
              <a:t>Project structure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EB286-FE8B-83B2-9614-CEAC4B84907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627DDD-82B9-48A8-B89B-3940DC576726}" type="datetime1">
              <a:rPr lang="de-DE" altLang="zh-CN" smtClean="0"/>
              <a:t>02.02.2024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177BB-DF52-3859-7CF1-BE8273B38F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AAD6D6-94DB-922C-4E1C-AA5D038ED4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CC014A2F-39FA-45BE-8F4F-9CE1BF194C3D}"/>
              </a:ext>
            </a:extLst>
          </p:cNvPr>
          <p:cNvSpPr txBox="1">
            <a:spLocks/>
          </p:cNvSpPr>
          <p:nvPr/>
        </p:nvSpPr>
        <p:spPr>
          <a:xfrm>
            <a:off x="344002" y="858436"/>
            <a:ext cx="7560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3200" dirty="0"/>
              <a:t>BACKEND</a:t>
            </a:r>
            <a:endParaRPr lang="de-DE" sz="3200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FB4C876D-E773-7D26-A552-501C4F58B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74" y="2433868"/>
            <a:ext cx="5635640" cy="108528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A98826F-8162-1952-9F09-0089B0EC8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51" y="3788999"/>
            <a:ext cx="5699366" cy="69520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3F88C1E6-484A-B934-670C-CB6A14165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74" y="4739872"/>
            <a:ext cx="5683526" cy="1577657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DDF7F671-9D61-2443-A407-0D0BBC2A55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5123" y="4044843"/>
            <a:ext cx="5465874" cy="227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30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6D49A-C831-761C-550D-CE8FB9C97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2" y="206203"/>
            <a:ext cx="7560000" cy="1080000"/>
          </a:xfrm>
        </p:spPr>
        <p:txBody>
          <a:bodyPr/>
          <a:lstStyle/>
          <a:p>
            <a:r>
              <a:rPr lang="de-DE" altLang="zh-CN" dirty="0"/>
              <a:t>UI display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EB286-FE8B-83B2-9614-CEAC4B84907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627DDD-82B9-48A8-B89B-3940DC576726}" type="datetime1">
              <a:rPr lang="de-DE" altLang="zh-CN" smtClean="0"/>
              <a:t>02.02.2024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177BB-DF52-3859-7CF1-BE8273B38F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AAD6D6-94DB-922C-4E1C-AA5D038ED4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CC014A2F-39FA-45BE-8F4F-9CE1BF194C3D}"/>
              </a:ext>
            </a:extLst>
          </p:cNvPr>
          <p:cNvSpPr txBox="1">
            <a:spLocks/>
          </p:cNvSpPr>
          <p:nvPr/>
        </p:nvSpPr>
        <p:spPr>
          <a:xfrm>
            <a:off x="344002" y="858436"/>
            <a:ext cx="7560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frontEND</a:t>
            </a:r>
            <a:endParaRPr lang="de-DE" sz="3200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6FA274F0-AECE-7385-5780-4C631E45962D}"/>
              </a:ext>
            </a:extLst>
          </p:cNvPr>
          <p:cNvSpPr txBox="1">
            <a:spLocks/>
          </p:cNvSpPr>
          <p:nvPr/>
        </p:nvSpPr>
        <p:spPr>
          <a:xfrm>
            <a:off x="1416000" y="3018436"/>
            <a:ext cx="9360000" cy="10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/>
              <a:t>Demo display!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86208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EB286-FE8B-83B2-9614-CEAC4B849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27DDD-82B9-48A8-B89B-3940DC576726}" type="datetime1">
              <a:rPr lang="de-DE" altLang="zh-CN" smtClean="0"/>
              <a:t>02.02.2024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AAD6D6-94DB-922C-4E1C-AA5D038ED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177BB-DF52-3859-7CF1-BE8273B38FA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360363"/>
            <a:ext cx="7559675" cy="179387"/>
          </a:xfrm>
        </p:spPr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04541F17-716F-DBE9-7097-23E1B30CC5A2}"/>
              </a:ext>
            </a:extLst>
          </p:cNvPr>
          <p:cNvSpPr txBox="1">
            <a:spLocks/>
          </p:cNvSpPr>
          <p:nvPr/>
        </p:nvSpPr>
        <p:spPr>
          <a:xfrm>
            <a:off x="2136000" y="2709000"/>
            <a:ext cx="7560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de-DE" altLang="zh-CN" dirty="0"/>
              <a:t>Related work</a:t>
            </a:r>
            <a:endParaRPr lang="de-DE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B62DB71-1DA0-6232-0B4E-0FBA33D1D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0" y="317118"/>
            <a:ext cx="24384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318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6D49A-C831-761C-550D-CE8FB9C97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2" y="206203"/>
            <a:ext cx="7560000" cy="1080000"/>
          </a:xfrm>
        </p:spPr>
        <p:txBody>
          <a:bodyPr/>
          <a:lstStyle/>
          <a:p>
            <a:r>
              <a:rPr lang="de-DE" altLang="zh-CN" dirty="0"/>
              <a:t>RELATED WORK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EB286-FE8B-83B2-9614-CEAC4B84907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627DDD-82B9-48A8-B89B-3940DC576726}" type="datetime1">
              <a:rPr lang="de-DE" altLang="zh-CN" smtClean="0"/>
              <a:t>02.02.2024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177BB-DF52-3859-7CF1-BE8273B38F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AAD6D6-94DB-922C-4E1C-AA5D038ED4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CC014A2F-39FA-45BE-8F4F-9CE1BF194C3D}"/>
              </a:ext>
            </a:extLst>
          </p:cNvPr>
          <p:cNvSpPr txBox="1">
            <a:spLocks/>
          </p:cNvSpPr>
          <p:nvPr/>
        </p:nvSpPr>
        <p:spPr>
          <a:xfrm>
            <a:off x="344002" y="858436"/>
            <a:ext cx="7560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endParaRPr lang="de-DE" sz="3200" dirty="0"/>
          </a:p>
        </p:txBody>
      </p:sp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456556B3-250E-8090-841B-3E237DAD53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2424407"/>
              </p:ext>
            </p:extLst>
          </p:nvPr>
        </p:nvGraphicFramePr>
        <p:xfrm>
          <a:off x="1776000" y="90900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51924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副标题 9">
            <a:extLst>
              <a:ext uri="{FF2B5EF4-FFF2-40B4-BE49-F238E27FC236}">
                <a16:creationId xmlns:a16="http://schemas.microsoft.com/office/drawing/2014/main" id="{CE1B08AF-1630-D3E6-7A2B-D855EC020E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sz="3600" dirty="0">
                <a:latin typeface="Gabriola" panose="04040605051002020D02" pitchFamily="82" charset="0"/>
              </a:rPr>
              <a:t>Any questions?</a:t>
            </a:r>
            <a:endParaRPr lang="de-DE" altLang="zh-CN" sz="3600" dirty="0">
              <a:latin typeface="Gabriola" panose="04040605051002020D02" pitchFamily="82" charset="0"/>
            </a:endParaRPr>
          </a:p>
          <a:p>
            <a:endParaRPr lang="zh-CN" alt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EB286-FE8B-83B2-9614-CEAC4B849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27DDD-82B9-48A8-B89B-3940DC576726}" type="datetime1">
              <a:rPr lang="de-DE" altLang="zh-CN" smtClean="0"/>
              <a:t>02.02.2024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177BB-DF52-3859-7CF1-BE8273B38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AAD6D6-94DB-922C-4E1C-AA5D038ED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35</a:t>
            </a:fld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6FA274F0-AECE-7385-5780-4C631E45962D}"/>
              </a:ext>
            </a:extLst>
          </p:cNvPr>
          <p:cNvSpPr txBox="1">
            <a:spLocks/>
          </p:cNvSpPr>
          <p:nvPr/>
        </p:nvSpPr>
        <p:spPr>
          <a:xfrm>
            <a:off x="1416000" y="2529000"/>
            <a:ext cx="9360000" cy="10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/>
              <a:t>Thanks for watching!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E692467-9291-7D0E-4121-8C92C3E1D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0" y="317118"/>
            <a:ext cx="2438400" cy="962025"/>
          </a:xfrm>
          <a:prstGeom prst="rect">
            <a:avLst/>
          </a:prstGeom>
        </p:spPr>
      </p:pic>
      <p:sp>
        <p:nvSpPr>
          <p:cNvPr id="14" name="副标题 5">
            <a:extLst>
              <a:ext uri="{FF2B5EF4-FFF2-40B4-BE49-F238E27FC236}">
                <a16:creationId xmlns:a16="http://schemas.microsoft.com/office/drawing/2014/main" id="{FBF238BD-8AC4-25DD-5995-E13C8491FDB3}"/>
              </a:ext>
            </a:extLst>
          </p:cNvPr>
          <p:cNvSpPr txBox="1">
            <a:spLocks/>
          </p:cNvSpPr>
          <p:nvPr/>
        </p:nvSpPr>
        <p:spPr>
          <a:xfrm>
            <a:off x="1416000" y="4690234"/>
            <a:ext cx="9360000" cy="1468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20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altLang="zh-CN">
              <a:ea typeface="MS PGothic" panose="020B0600070205080204" pitchFamily="34" charset="-128"/>
            </a:endParaRPr>
          </a:p>
          <a:p>
            <a:r>
              <a:rPr lang="de-DE" altLang="zh-CN">
                <a:ea typeface="MS PGothic" panose="020B0600070205080204" pitchFamily="34" charset="-128"/>
              </a:rPr>
              <a:t>DATA SCIENCE II  /  TU DARMSTADT</a:t>
            </a:r>
            <a:endParaRPr lang="zh-CN" altLang="en-US" dirty="0"/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2DA5D81F-9F1F-84B3-2491-8A00D52AA324}"/>
              </a:ext>
            </a:extLst>
          </p:cNvPr>
          <p:cNvSpPr txBox="1">
            <a:spLocks/>
          </p:cNvSpPr>
          <p:nvPr/>
        </p:nvSpPr>
        <p:spPr>
          <a:xfrm>
            <a:off x="1956000" y="4858857"/>
            <a:ext cx="8280000" cy="9038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tabLst>
                <a:tab pos="715963" algn="r"/>
                <a:tab pos="984250" algn="l"/>
              </a:tabLst>
            </a:pPr>
            <a:r>
              <a:rPr lang="de-DE" dirty="0"/>
              <a:t>	</a:t>
            </a:r>
          </a:p>
          <a:p>
            <a:pPr algn="ctr">
              <a:tabLst>
                <a:tab pos="715963" algn="r"/>
                <a:tab pos="984250" algn="l"/>
              </a:tabLst>
            </a:pPr>
            <a:r>
              <a:rPr lang="de-DE" sz="1600" dirty="0">
                <a:latin typeface="+mn-lt"/>
                <a:ea typeface="MS PGothic" panose="020B0600070205080204" pitchFamily="34" charset="-128"/>
              </a:rPr>
              <a:t>DeadLock</a:t>
            </a:r>
          </a:p>
        </p:txBody>
      </p:sp>
    </p:spTree>
    <p:extLst>
      <p:ext uri="{BB962C8B-B14F-4D97-AF65-F5344CB8AC3E}">
        <p14:creationId xmlns:p14="http://schemas.microsoft.com/office/powerpoint/2010/main" val="852311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067BE7-85D0-F94B-67B8-D43F86C09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 overview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E07F92C-E711-649D-841E-460F2A1ED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EE8E-7E23-49F2-B49C-DAD587C94E25}" type="datetime1">
              <a:rPr lang="de-DE" altLang="zh-CN" smtClean="0"/>
              <a:t>02.02.2024</a:t>
            </a:fld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185E67A-317A-2C8D-D55B-D02BD7055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AF84F3-8151-AE43-FBA3-F55B281B3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1867455-8465-203F-D7E1-F3ED7856BA59}"/>
              </a:ext>
            </a:extLst>
          </p:cNvPr>
          <p:cNvSpPr txBox="1"/>
          <p:nvPr/>
        </p:nvSpPr>
        <p:spPr>
          <a:xfrm>
            <a:off x="360000" y="187682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zh-CN" b="1" dirty="0"/>
              <a:t>DOGS: MOST POPULAR PETS </a:t>
            </a:r>
            <a:endParaRPr lang="de-DE" altLang="zh-CN" sz="1800" b="1" dirty="0"/>
          </a:p>
        </p:txBody>
      </p:sp>
      <p:pic>
        <p:nvPicPr>
          <p:cNvPr id="2050" name="Picture 2" descr="2024 年宠物拥有量统计">
            <a:extLst>
              <a:ext uri="{FF2B5EF4-FFF2-40B4-BE49-F238E27FC236}">
                <a16:creationId xmlns:a16="http://schemas.microsoft.com/office/drawing/2014/main" id="{D879DBA0-DF85-92CB-8D17-3072DC956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866" y="1111959"/>
            <a:ext cx="3240000" cy="182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D89826F-7660-5727-7813-74CEEC23F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000" y="2877672"/>
            <a:ext cx="7176007" cy="362032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40742C27-82E8-C170-5CD4-B57D17A717B1}"/>
              </a:ext>
            </a:extLst>
          </p:cNvPr>
          <p:cNvSpPr txBox="1"/>
          <p:nvPr/>
        </p:nvSpPr>
        <p:spPr>
          <a:xfrm>
            <a:off x="360000" y="2349000"/>
            <a:ext cx="445304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Dogs are the most popular pet in the U.S. (65.1 million U.S. households own a dog)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Essential dog expenses cost an average of $1,533 annually.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42% of dog owners got their pets from a store, while 38% of dog owners got their pets from an animal shelter or rescue.</a:t>
            </a:r>
            <a:endParaRPr lang="de-DE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140575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067BE7-85D0-F94B-67B8-D43F86C09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 overview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E07F92C-E711-649D-841E-460F2A1ED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EE8E-7E23-49F2-B49C-DAD587C94E25}" type="datetime1">
              <a:rPr lang="de-DE" altLang="zh-CN" smtClean="0"/>
              <a:t>02.02.2024</a:t>
            </a:fld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185E67A-317A-2C8D-D55B-D02BD7055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AF84F3-8151-AE43-FBA3-F55B281B3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1867455-8465-203F-D7E1-F3ED7856BA59}"/>
              </a:ext>
            </a:extLst>
          </p:cNvPr>
          <p:cNvSpPr txBox="1"/>
          <p:nvPr/>
        </p:nvSpPr>
        <p:spPr>
          <a:xfrm>
            <a:off x="360000" y="187682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zh-CN" b="1" dirty="0"/>
              <a:t>DOGS BITING: POTENTIAL RISK AROUND YOU</a:t>
            </a:r>
            <a:endParaRPr lang="de-DE" altLang="zh-CN" sz="18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B94EB8B-24C8-2E58-1039-0D38EFB99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84" y="3843442"/>
            <a:ext cx="6004523" cy="254626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46F246D-C3BF-6860-7054-9ABD9FDD3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750" y="2681284"/>
            <a:ext cx="3691864" cy="370841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97A099C-E0D8-3D8A-6186-64BD53E06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039" y="1360769"/>
            <a:ext cx="2990361" cy="263564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1DB4A2D-6936-352D-FA03-EF93DB16B13F}"/>
              </a:ext>
            </a:extLst>
          </p:cNvPr>
          <p:cNvSpPr txBox="1"/>
          <p:nvPr/>
        </p:nvSpPr>
        <p:spPr>
          <a:xfrm>
            <a:off x="287278" y="2351566"/>
            <a:ext cx="616724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Every year, an estimated 4.5 million people are bitten by dogs in the United States.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15.55% of dog bites were committed by stray dogs rather than pets.</a:t>
            </a:r>
          </a:p>
        </p:txBody>
      </p:sp>
    </p:spTree>
    <p:extLst>
      <p:ext uri="{BB962C8B-B14F-4D97-AF65-F5344CB8AC3E}">
        <p14:creationId xmlns:p14="http://schemas.microsoft.com/office/powerpoint/2010/main" val="64310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067BE7-85D0-F94B-67B8-D43F86C09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 overview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E07F92C-E711-649D-841E-460F2A1ED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EE8E-7E23-49F2-B49C-DAD587C94E25}" type="datetime1">
              <a:rPr lang="de-DE" altLang="zh-CN" smtClean="0"/>
              <a:t>02.02.2024</a:t>
            </a:fld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185E67A-317A-2C8D-D55B-D02BD7055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AF84F3-8151-AE43-FBA3-F55B281B3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273BC016-8055-BFCE-B550-E8B161AF421B}"/>
              </a:ext>
            </a:extLst>
          </p:cNvPr>
          <p:cNvSpPr txBox="1">
            <a:spLocks/>
          </p:cNvSpPr>
          <p:nvPr/>
        </p:nvSpPr>
        <p:spPr>
          <a:xfrm>
            <a:off x="336000" y="2207411"/>
            <a:ext cx="10362890" cy="39600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200" b="1" dirty="0">
                <a:solidFill>
                  <a:schemeClr val="accent4"/>
                </a:solidFill>
              </a:rPr>
              <a:t>What?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2200" spc="0" dirty="0">
                <a:solidFill>
                  <a:prstClr val="black"/>
                </a:solidFill>
              </a:rPr>
              <a:t>A </a:t>
            </a:r>
            <a:r>
              <a:rPr kumimoji="0" lang="de-DE" altLang="zh-CN" sz="2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system 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that offers a quick and simple classification tool for breeds of the dogs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.</a:t>
            </a:r>
          </a:p>
          <a:p>
            <a:r>
              <a:rPr lang="de-DE" altLang="zh-CN" sz="3600" b="1" dirty="0">
                <a:solidFill>
                  <a:schemeClr val="accent4"/>
                </a:solidFill>
              </a:rPr>
              <a:t>Why?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200" spc="0" dirty="0">
                <a:solidFill>
                  <a:prstClr val="black"/>
                </a:solidFill>
              </a:rPr>
              <a:t>Get the breed information as soon as possible to prevent from the dog attack accidents.</a:t>
            </a:r>
            <a:endParaRPr lang="de-DE" sz="2200" spc="0" dirty="0">
              <a:solidFill>
                <a:prstClr val="black"/>
              </a:solidFill>
            </a:endParaRPr>
          </a:p>
          <a:p>
            <a:r>
              <a:rPr lang="de-DE" altLang="zh-CN" sz="3200" b="1" dirty="0">
                <a:solidFill>
                  <a:schemeClr val="accent4"/>
                </a:solidFill>
              </a:rPr>
              <a:t>Whom?</a:t>
            </a:r>
          </a:p>
          <a:p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Dog owners that not sure the breeds of their dogs.</a:t>
            </a:r>
          </a:p>
          <a:p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Anyone who finds a dog nearby and worries about the potential risk of biting.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altLang="zh-CN" sz="32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de-DE" sz="32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50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>
            <a:extLst>
              <a:ext uri="{FF2B5EF4-FFF2-40B4-BE49-F238E27FC236}">
                <a16:creationId xmlns:a16="http://schemas.microsoft.com/office/drawing/2014/main" id="{15C06244-48AC-8BB0-6690-790FB275AF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en-US" altLang="zh-CN" dirty="0" err="1"/>
              <a:t>Haoyue</a:t>
            </a:r>
            <a:r>
              <a:rPr lang="en-US" altLang="zh-CN" dirty="0"/>
              <a:t> Zhu</a:t>
            </a:r>
          </a:p>
          <a:p>
            <a:r>
              <a:rPr lang="en-US" altLang="zh-CN" dirty="0"/>
              <a:t>Jian Jiang</a:t>
            </a:r>
          </a:p>
          <a:p>
            <a:endParaRPr lang="de-DE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F94462-2412-2CBF-08E3-6490A625D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67C8D-2069-4FF4-8465-F5CD9D384566}" type="datetime1">
              <a:rPr lang="de-DE" altLang="zh-CN" smtClean="0"/>
              <a:t>02.02.2024</a:t>
            </a:fld>
            <a:endParaRPr lang="de-DE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31B71D-9E11-BD0D-8FAF-FBEE6CEED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1BE38F-0014-E1DF-2544-9B18E9CBF8F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360363"/>
            <a:ext cx="7559675" cy="179387"/>
          </a:xfrm>
        </p:spPr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84179F6-C74E-787F-0C9E-3CEC8AA4E318}"/>
              </a:ext>
            </a:extLst>
          </p:cNvPr>
          <p:cNvSpPr txBox="1">
            <a:spLocks/>
          </p:cNvSpPr>
          <p:nvPr/>
        </p:nvSpPr>
        <p:spPr>
          <a:xfrm>
            <a:off x="1350968" y="2709000"/>
            <a:ext cx="9360000" cy="10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/>
              <a:t>DATA COLLECTION &amp; </a:t>
            </a:r>
            <a:r>
              <a:rPr lang="de-DE" altLang="zh-CN" dirty="0"/>
              <a:t>Augmentation</a:t>
            </a:r>
            <a:endParaRPr lang="de-DE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906A33-A443-FC96-A5C6-0014945F4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0" y="317118"/>
            <a:ext cx="24384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76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2534F-C74B-890D-7E3D-D59D7238D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1060200"/>
            <a:ext cx="9360000" cy="1080000"/>
          </a:xfrm>
          <a:ln>
            <a:noFill/>
          </a:ln>
        </p:spPr>
        <p:txBody>
          <a:bodyPr/>
          <a:lstStyle/>
          <a:p>
            <a:r>
              <a:rPr lang="de-DE" dirty="0"/>
              <a:t>Data collection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B8E9F2-A7BE-ABFD-3158-860EB69F8A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707" y="2538000"/>
            <a:ext cx="10362890" cy="3960000"/>
          </a:xfrm>
        </p:spPr>
        <p:txBody>
          <a:bodyPr>
            <a:normAutofit/>
          </a:bodyPr>
          <a:lstStyle/>
          <a:p>
            <a:pPr algn="l"/>
            <a:r>
              <a:rPr lang="de-DE" sz="3200" b="1" dirty="0">
                <a:solidFill>
                  <a:schemeClr val="accent4"/>
                </a:solidFill>
              </a:rPr>
              <a:t>O</a:t>
            </a:r>
            <a:r>
              <a:rPr lang="en-US" altLang="zh-CN" sz="3200" b="1" dirty="0" err="1">
                <a:solidFill>
                  <a:schemeClr val="accent4"/>
                </a:solidFill>
              </a:rPr>
              <a:t>riginal</a:t>
            </a:r>
            <a:r>
              <a:rPr lang="de-DE" sz="3200" b="1" dirty="0">
                <a:solidFill>
                  <a:schemeClr val="accent4"/>
                </a:solidFill>
              </a:rPr>
              <a:t> Dataset: Stanford Dogs Dataset</a:t>
            </a:r>
          </a:p>
          <a:p>
            <a:pPr algn="l"/>
            <a:r>
              <a:rPr lang="en-US" sz="2800" b="1" dirty="0"/>
              <a:t>Images of 120 breeds of dogs from around the world. </a:t>
            </a:r>
            <a:endParaRPr lang="de-DE" sz="28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 Number of categories: 120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~150 images per class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 Total images: 20,580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 Annotations: Class labels, Bounding boxes</a:t>
            </a:r>
            <a:endParaRPr lang="de-DE" sz="2000" b="1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289ED5-3F56-46A4-5445-E5101124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337D5050-0005-41D3-BF07-B6BED0E895FB}" type="datetime1">
              <a:rPr lang="de-DE" altLang="zh-CN" smtClean="0"/>
              <a:t>02.02.2024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33C290-F17B-21A1-20EF-0D34BDCB1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0F00B4-AE11-5BD2-432F-E6A33DA5C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de-DE" dirty="0"/>
              <a:t>Data Science II / Deadlock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961EA41-2C50-5264-9CD3-6B91FBED3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012" y="3789000"/>
            <a:ext cx="497205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1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2534F-C74B-890D-7E3D-D59D7238D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265" y="909000"/>
            <a:ext cx="9360000" cy="1080000"/>
          </a:xfrm>
          <a:ln>
            <a:noFill/>
          </a:ln>
        </p:spPr>
        <p:txBody>
          <a:bodyPr/>
          <a:lstStyle/>
          <a:p>
            <a:r>
              <a:rPr lang="de-DE" dirty="0"/>
              <a:t>Data Augmentation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B8E9F2-A7BE-ABFD-3158-860EB69F8A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3265" y="2358000"/>
            <a:ext cx="10362890" cy="396000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b="1" dirty="0">
                <a:solidFill>
                  <a:schemeClr val="accent4"/>
                </a:solidFill>
              </a:rPr>
              <a:t>· </a:t>
            </a:r>
            <a:r>
              <a:rPr lang="de-DE" sz="3200" b="1" dirty="0">
                <a:solidFill>
                  <a:schemeClr val="accent4"/>
                </a:solidFill>
              </a:rPr>
              <a:t>Why?</a:t>
            </a:r>
          </a:p>
          <a:p>
            <a:pPr algn="l"/>
            <a:r>
              <a:rPr lang="de-DE" sz="2400" b="1" dirty="0"/>
              <a:t>Data augmentation can improve the generalization and robustness of the deep learning model.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zh-CN" sz="3200" b="1" dirty="0">
                <a:solidFill>
                  <a:schemeClr val="accent4"/>
                </a:solidFill>
                <a:latin typeface="Arial"/>
              </a:rPr>
              <a:t>· </a:t>
            </a:r>
            <a:r>
              <a:rPr lang="de-DE" altLang="zh-CN" sz="3200" b="1" dirty="0">
                <a:solidFill>
                  <a:schemeClr val="accent4"/>
                </a:solidFill>
                <a:latin typeface="Arial"/>
              </a:rPr>
              <a:t>How</a:t>
            </a:r>
            <a:r>
              <a:rPr kumimoji="0" lang="de-DE" altLang="zh-CN" sz="3200" b="1" i="0" u="none" strike="noStrike" kern="1200" cap="none" spc="4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</a:p>
          <a:p>
            <a:pPr algn="l"/>
            <a:r>
              <a:rPr lang="de-DE" sz="2400" b="1" dirty="0"/>
              <a:t>We can apply various transformations to the existing images.</a:t>
            </a:r>
          </a:p>
          <a:p>
            <a:pPr algn="l"/>
            <a:r>
              <a:rPr lang="de-DE" sz="2400" b="1" dirty="0"/>
              <a:t>Rotation, Flip, Contrast Adjustment, Color Jittering, Gaussian Noise, Sharpen...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289ED5-3F56-46A4-5445-E5101124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337D5050-0005-41D3-BF07-B6BED0E895FB}" type="datetime1">
              <a:rPr lang="de-DE" altLang="zh-CN" smtClean="0"/>
              <a:t>02.02.2024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33C290-F17B-21A1-20EF-0D34BDCB1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0F00B4-AE11-5BD2-432F-E6A33DA5C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de-DE" dirty="0"/>
              <a:t>Data Science II / Deadlock</a:t>
            </a:r>
          </a:p>
        </p:txBody>
      </p:sp>
    </p:spTree>
    <p:extLst>
      <p:ext uri="{BB962C8B-B14F-4D97-AF65-F5344CB8AC3E}">
        <p14:creationId xmlns:p14="http://schemas.microsoft.com/office/powerpoint/2010/main" val="738545043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UD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001A"/>
      </a:accent1>
      <a:accent2>
        <a:srgbClr val="004E8A"/>
      </a:accent2>
      <a:accent3>
        <a:srgbClr val="009CDA"/>
      </a:accent3>
      <a:accent4>
        <a:srgbClr val="00689D"/>
      </a:accent4>
      <a:accent5>
        <a:srgbClr val="B5B5B5"/>
      </a:accent5>
      <a:accent6>
        <a:srgbClr val="535353"/>
      </a:accent6>
      <a:hlink>
        <a:srgbClr val="243572"/>
      </a:hlink>
      <a:folHlink>
        <a:srgbClr val="611C73"/>
      </a:folHlink>
    </a:clrScheme>
    <a:fontScheme name="TU Darmstadt 202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1266</Words>
  <Application>Microsoft Office PowerPoint</Application>
  <PresentationFormat>宽屏</PresentationFormat>
  <Paragraphs>378</Paragraphs>
  <Slides>35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4" baseType="lpstr">
      <vt:lpstr>Inter</vt:lpstr>
      <vt:lpstr>MS PGothic</vt:lpstr>
      <vt:lpstr>Arial</vt:lpstr>
      <vt:lpstr>Arial Black</vt:lpstr>
      <vt:lpstr>Calibri</vt:lpstr>
      <vt:lpstr>Cambria Math</vt:lpstr>
      <vt:lpstr>Gabriola</vt:lpstr>
      <vt:lpstr>Wingdings</vt:lpstr>
      <vt:lpstr>Template</vt:lpstr>
      <vt:lpstr>Puppy master</vt:lpstr>
      <vt:lpstr>Contents</vt:lpstr>
      <vt:lpstr>Team STRUCTURE</vt:lpstr>
      <vt:lpstr>Project overview</vt:lpstr>
      <vt:lpstr>Project overview</vt:lpstr>
      <vt:lpstr>Project overview</vt:lpstr>
      <vt:lpstr>PowerPoint 演示文稿</vt:lpstr>
      <vt:lpstr>Data collection</vt:lpstr>
      <vt:lpstr>Data Augmentation</vt:lpstr>
      <vt:lpstr>Data Augmentation</vt:lpstr>
      <vt:lpstr>Data Augmentation</vt:lpstr>
      <vt:lpstr>Data Augmentation</vt:lpstr>
      <vt:lpstr>Data Augmentation</vt:lpstr>
      <vt:lpstr>Data Augmentation</vt:lpstr>
      <vt:lpstr>Data Augmentation</vt:lpstr>
      <vt:lpstr>Model training &amp; evaluation</vt:lpstr>
      <vt:lpstr>PowerPoint 演示文稿</vt:lpstr>
      <vt:lpstr>What is resnet</vt:lpstr>
      <vt:lpstr>Why Resnet50</vt:lpstr>
      <vt:lpstr>Work flow</vt:lpstr>
      <vt:lpstr>Building a Model </vt:lpstr>
      <vt:lpstr>TRAINING</vt:lpstr>
      <vt:lpstr>Visualizing The Metrics Curves </vt:lpstr>
      <vt:lpstr>Visualizing The Metrics Curves</vt:lpstr>
      <vt:lpstr>Prediction </vt:lpstr>
      <vt:lpstr>Prediction</vt:lpstr>
      <vt:lpstr>PowerPoint 演示文稿</vt:lpstr>
      <vt:lpstr>Project structure</vt:lpstr>
      <vt:lpstr>Project structure</vt:lpstr>
      <vt:lpstr>Project structure</vt:lpstr>
      <vt:lpstr>Project structure</vt:lpstr>
      <vt:lpstr>UI display</vt:lpstr>
      <vt:lpstr>PowerPoint 演示文稿</vt:lpstr>
      <vt:lpstr>RELATED WORK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2023-05-22T13:05:43Z</dcterms:created>
  <dcterms:modified xsi:type="dcterms:W3CDTF">2024-02-02T16:09:07Z</dcterms:modified>
</cp:coreProperties>
</file>